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57" r:id="rId3"/>
    <p:sldId id="266" r:id="rId4"/>
    <p:sldId id="276" r:id="rId5"/>
    <p:sldId id="272" r:id="rId6"/>
    <p:sldId id="274" r:id="rId7"/>
    <p:sldId id="258" r:id="rId8"/>
    <p:sldId id="259" r:id="rId9"/>
    <p:sldId id="260" r:id="rId10"/>
    <p:sldId id="265" r:id="rId11"/>
    <p:sldId id="261" r:id="rId12"/>
    <p:sldId id="262" r:id="rId13"/>
    <p:sldId id="273" r:id="rId14"/>
    <p:sldId id="270" r:id="rId15"/>
    <p:sldId id="269" r:id="rId16"/>
    <p:sldId id="268" r:id="rId17"/>
    <p:sldId id="271" r:id="rId18"/>
    <p:sldId id="263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6B038-543D-4AE4-8E46-024FC26CEB7F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18A99-616A-4C28-80D5-3302ED9C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6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3093" y="710255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7A13A8-473B-439D-A2E3-84D1E94D4718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855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34E-9B7B-4788-9A32-D5EA0472C70E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205-B094-4A2E-B8F5-31DA87CFB606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5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6E8-767F-4E17-A9CF-B5B09BB93F94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46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C7FD-0EAC-4198-A78A-85833FE37AA2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7F0B-C652-4978-B380-E76E027B0E17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5D0-4152-478D-A81E-18411C2A13A8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4757-9D67-4F27-9B3D-3DB67DDC54CE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38F0-471B-4E0E-ACA0-9A8B7D462507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7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صفحه 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8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5FD-4441-435A-8DEE-D95B8889EB4D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6547" y="5903537"/>
            <a:ext cx="907186" cy="49847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8F1969F-62EE-4D16-B2A3-AD777C0E7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080F-7F33-478A-B827-87A5282D0B91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7BA8-8798-44FC-9E2A-C2524D9F2B61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83E8-8849-4688-A466-276C7E7349E4}" type="datetime1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3BA1-0884-4E8D-9F3B-695831306F38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2683" y="5911880"/>
            <a:ext cx="907186" cy="49847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8F1969F-62EE-4D16-B2A3-AD777C0E7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ADC0-A2AF-47DC-81AB-D863AEDED7F6}" type="datetime1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BCBD-DD6B-428C-AA26-BB565112252E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894F-5013-44B0-A6FC-0BE66842A5A8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6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-39188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6864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4F4059-B0EB-43A5-A0F9-E3033EFCD05E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F1969F-62EE-4D16-B2A3-AD777C0E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B Mitra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B Mitra" panose="00000400000000000000" pitchFamily="2" charset="-78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B Mitra" panose="00000400000000000000" pitchFamily="2" charset="-78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B Mitra" panose="00000400000000000000" pitchFamily="2" charset="-78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B Mitra" panose="00000400000000000000" pitchFamily="2" charset="-78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B Mitra" panose="00000400000000000000" pitchFamily="2" charset="-78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92B5-AE6F-9F87-389F-ED513C0A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10224" y="709806"/>
            <a:ext cx="9755187" cy="3421191"/>
          </a:xfrm>
        </p:spPr>
        <p:txBody>
          <a:bodyPr/>
          <a:lstStyle/>
          <a:p>
            <a:r>
              <a:rPr lang="fa-IR" dirty="0" smtClean="0"/>
              <a:t>اصول نگارش پروپوزال </a:t>
            </a:r>
            <a:br>
              <a:rPr lang="fa-IR" dirty="0" smtClean="0"/>
            </a:br>
            <a:r>
              <a:rPr lang="fa-IR" dirty="0" smtClean="0"/>
              <a:t>طرح های</a:t>
            </a:r>
            <a:r>
              <a:rPr lang="fa-IR" dirty="0" smtClean="0"/>
              <a:t> </a:t>
            </a:r>
            <a:r>
              <a:rPr lang="fa-IR" dirty="0"/>
              <a:t>محصول محور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EDC45-9A3C-9A2B-55D6-57E2A2F08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93092" y="934289"/>
            <a:ext cx="9755187" cy="550333"/>
          </a:xfrm>
        </p:spPr>
        <p:txBody>
          <a:bodyPr/>
          <a:lstStyle/>
          <a:p>
            <a:pPr algn="ctr"/>
            <a:r>
              <a:rPr lang="fa-IR" b="1" dirty="0"/>
              <a:t>به نام خالق یکتا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984171" y="5081451"/>
            <a:ext cx="1097280" cy="64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جاری سازی چیست؟ - مجموعه بین المللی آتی کاو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0" y="244930"/>
            <a:ext cx="8730996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65396" y="1851247"/>
            <a:ext cx="206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آشنا بودن به فرایند تجاری سازی ایده و مشکلات موجود در مسیر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383" y="3331026"/>
            <a:ext cx="535577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فرایند اخذ مجوز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Down Arrow 3">
            <a:hlinkClick r:id="rId3" action="ppaction://hlinksldjump"/>
          </p:cNvPr>
          <p:cNvSpPr/>
          <p:nvPr/>
        </p:nvSpPr>
        <p:spPr>
          <a:xfrm rot="5400000">
            <a:off x="10365364" y="4402447"/>
            <a:ext cx="583807" cy="1094704"/>
          </a:xfrm>
          <a:prstGeom prst="downArrow">
            <a:avLst>
              <a:gd name="adj1" fmla="val 46610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8C90B5-B42C-0AC3-A2F1-284525223573}"/>
              </a:ext>
            </a:extLst>
          </p:cNvPr>
          <p:cNvSpPr txBox="1"/>
          <p:nvPr/>
        </p:nvSpPr>
        <p:spPr>
          <a:xfrm>
            <a:off x="1258956" y="1149451"/>
            <a:ext cx="9130747" cy="398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Roya"/>
              </a:rPr>
              <a:t>بخش ج- ساختار و روش اجراي طرح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1-روش اجرای طرح: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**</a:t>
            </a:r>
            <a:r>
              <a:rPr lang="fa-IR" sz="20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اجرای طرح با جزییات شرح داده شود</a:t>
            </a:r>
            <a:r>
              <a:rPr lang="en-US" sz="20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** </a:t>
            </a:r>
            <a:r>
              <a:rPr lang="fa-IR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تولید محصول/ ارائه خدمت فاز بندی شده و دقیقا تشریح گردد</a:t>
            </a:r>
            <a:r>
              <a:rPr lang="fa-IR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مراحل انجام کار (فازبندی ها به همراه دستاورد هر فاز) با فلوچارت مشخص شود.</a:t>
            </a:r>
            <a:endParaRPr lang="en-US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2-استراتژی تیم برای پیشبرد طرح: </a:t>
            </a:r>
            <a:r>
              <a:rPr lang="fa-I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fa-IR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کدامیک از اقدامات زیر را در ادامه انجام خواهید داد؟)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اخذ مجوزهای لازم / اخذ استاندارد/ تست های تکمیلی / آزمون بازار/ ثبت شرکت / ثبت دارایی فکری/  مشارکت در ساخت/ فروش فناوری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24A026-5856-1274-16C9-E9B22C04E28E}"/>
              </a:ext>
            </a:extLst>
          </p:cNvPr>
          <p:cNvSpPr txBox="1"/>
          <p:nvPr/>
        </p:nvSpPr>
        <p:spPr>
          <a:xfrm>
            <a:off x="1842052" y="1007167"/>
            <a:ext cx="7918173" cy="3894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4-دستاوردهای اجرای طرح و نحوه حصول اطمینان از دستیابی به آن: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(اشاره به اهداف اختصاصی و کاربردی- دستاورد های مستقیم و غیر مستقیم)</a:t>
            </a:r>
            <a:endParaRPr lang="en-U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5- ویژگیهای محصول/ خدمات نهایی: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(قیمت- کیفیت- دسترس پذیری و...)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6- دستاورد نهایی طرح برای تسویه حساب و اعلام پایان طرح: </a:t>
            </a:r>
            <a:r>
              <a:rPr lang="fa-I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(برونداد طرح)</a:t>
            </a:r>
            <a:endParaRPr lang="en-U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(نمونه محصول/ گواهی ثبت اختراع/ تست و ارزیابی تکمیلی محصول/ استانداردسازی محصول/ راه اندازی خط تولید نیمه صنعتی)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034" y="1801900"/>
            <a:ext cx="467307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/>
            <a:r>
              <a:rPr lang="fa-IR" sz="4400" b="1" dirty="0">
                <a:cs typeface="B Mitra" panose="00000400000000000000" pitchFamily="2" charset="-78"/>
              </a:rPr>
              <a:t>بخش دوم :</a:t>
            </a:r>
          </a:p>
          <a:p>
            <a:pPr algn="ctr" rtl="1"/>
            <a:endParaRPr lang="fa-IR" sz="4400" b="1" dirty="0">
              <a:cs typeface="B Mitra" panose="00000400000000000000" pitchFamily="2" charset="-78"/>
            </a:endParaRPr>
          </a:p>
          <a:p>
            <a:r>
              <a:rPr lang="fa-IR" sz="4400" b="1" dirty="0">
                <a:cs typeface="B Mitra" panose="00000400000000000000" pitchFamily="2" charset="-78"/>
              </a:rPr>
              <a:t>مشخصات و تحلیل بازار</a:t>
            </a:r>
            <a:endParaRPr lang="en-US" sz="4400" b="1" dirty="0">
              <a:cs typeface="B Mitra" panose="00000400000000000000" pitchFamily="2" charset="-78"/>
            </a:endParaRPr>
          </a:p>
          <a:p>
            <a:pPr algn="ctr"/>
            <a:r>
              <a:rPr lang="fa-IR" sz="2800" b="1" dirty="0">
                <a:cs typeface="B Mitra" panose="00000400000000000000" pitchFamily="2" charset="-78"/>
              </a:rPr>
              <a:t>(امکان سنجی اقتصادی)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2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366" y="496389"/>
            <a:ext cx="538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مشخصات و تحلیل بازار- بخش اول رقبا</a:t>
            </a:r>
            <a:endParaRPr lang="en-US" sz="2800" b="1" dirty="0"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525062"/>
            <a:ext cx="10306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algn="r" rtl="1"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cs typeface="B Mitra" panose="00000400000000000000" pitchFamily="2" charset="-78"/>
              </a:rPr>
              <a:t>شناخت رقبای مستقیم: کسانی که دقیقا همان محصول شما را تولید یا وارد می کنند.</a:t>
            </a:r>
            <a:br>
              <a:rPr lang="fa-IR" b="1" dirty="0">
                <a:cs typeface="B Mitra" panose="00000400000000000000" pitchFamily="2" charset="-78"/>
              </a:rPr>
            </a:br>
            <a:endParaRPr lang="fa-IR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cs typeface="B Mitra" panose="00000400000000000000" pitchFamily="2" charset="-78"/>
              </a:rPr>
              <a:t>شناخت رقبای غیر مستقیم: کسانی که محصولی را تولید می کنند که قابل جایگزین شدن با محصول شماست (به نوعی همان نیاز را بر طرف می کند)</a:t>
            </a:r>
            <a:endParaRPr lang="en-US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endParaRPr lang="en-US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endParaRPr lang="fa-IR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endParaRPr lang="fa-IR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endParaRPr lang="fa-IR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endParaRPr lang="fa-IR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endParaRPr lang="fa-IR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endParaRPr lang="en-US" b="1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cs typeface="B Mitra" panose="00000400000000000000" pitchFamily="2" charset="-78"/>
              </a:rPr>
              <a:t> - </a:t>
            </a:r>
            <a:r>
              <a:rPr lang="fa-IR" b="1" dirty="0">
                <a:cs typeface="B Mitra" panose="00000400000000000000" pitchFamily="2" charset="-78"/>
              </a:rPr>
              <a:t>مزایاي رقابتي محصول/خدمات (نوآوری، کیفیت، قیمت، مشخصات فني و …) </a:t>
            </a:r>
            <a:endParaRPr lang="en-US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cs typeface="B Mitra" panose="00000400000000000000" pitchFamily="2" charset="-78"/>
              </a:rPr>
              <a:t>- </a:t>
            </a:r>
            <a:r>
              <a:rPr lang="fa-IR" b="1" dirty="0">
                <a:cs typeface="B Mitra" panose="00000400000000000000" pitchFamily="2" charset="-78"/>
              </a:rPr>
              <a:t> نزدیک ترین رقباي داخلي و خارجي  و نقاط قوت و ضعف آنها </a:t>
            </a:r>
            <a:endParaRPr lang="en-US" dirty="0">
              <a:cs typeface="B Mitra" panose="00000400000000000000" pitchFamily="2" charset="-78"/>
            </a:endParaRPr>
          </a:p>
          <a:p>
            <a:pPr marL="5080" algn="r" rt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cs typeface="B Mitra" panose="00000400000000000000" pitchFamily="2" charset="-78"/>
              </a:rPr>
              <a:t>- </a:t>
            </a:r>
            <a:r>
              <a:rPr lang="fa-IR" b="1" dirty="0">
                <a:cs typeface="B Mitra" panose="00000400000000000000" pitchFamily="2" charset="-78"/>
              </a:rPr>
              <a:t> وارد کنندگان اصلی  فناوری مشابه در ایران </a:t>
            </a:r>
            <a:endParaRPr lang="en-US" dirty="0">
              <a:effectLst/>
              <a:cs typeface="B Mitra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52702"/>
              </p:ext>
            </p:extLst>
          </p:nvPr>
        </p:nvGraphicFramePr>
        <p:xfrm>
          <a:off x="1567544" y="2888100"/>
          <a:ext cx="8673736" cy="154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34">
                  <a:extLst>
                    <a:ext uri="{9D8B030D-6E8A-4147-A177-3AD203B41FA5}">
                      <a16:colId xmlns:a16="http://schemas.microsoft.com/office/drawing/2014/main" val="1747099158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375482880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947345464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3367011146"/>
                    </a:ext>
                  </a:extLst>
                </a:gridCol>
              </a:tblGrid>
              <a:tr h="45244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خدمات و نحوه ارتباط با مشتری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کیفیت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قیمت 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رقبا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769127"/>
                  </a:ext>
                </a:extLst>
              </a:tr>
              <a:tr h="452443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859065"/>
                  </a:ext>
                </a:extLst>
              </a:tr>
              <a:tr h="452443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71717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60" b="9653"/>
          <a:stretch/>
        </p:blipFill>
        <p:spPr>
          <a:xfrm>
            <a:off x="180196" y="506597"/>
            <a:ext cx="5396356" cy="4922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34149" y="162650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200" dirty="0">
                <a:cs typeface="B Mitra" panose="00000400000000000000" pitchFamily="2" charset="-78"/>
              </a:rPr>
              <a:t>نیاز سالانه کشور(منطقه) و تقاضاي داخلي برای محصول/خدمت </a:t>
            </a:r>
          </a:p>
          <a:p>
            <a:pPr algn="r" rtl="1"/>
            <a:r>
              <a:rPr lang="fa-IR" sz="2200" dirty="0">
                <a:cs typeface="B Mitra" panose="00000400000000000000" pitchFamily="2" charset="-78"/>
              </a:rPr>
              <a:t> </a:t>
            </a:r>
            <a:endParaRPr lang="en-US" sz="2200" dirty="0">
              <a:cs typeface="B Mitra" panose="00000400000000000000" pitchFamily="2" charset="-78"/>
            </a:endParaRPr>
          </a:p>
          <a:p>
            <a:pPr algn="r" rtl="1"/>
            <a:r>
              <a:rPr lang="fa-IR" sz="2200" dirty="0">
                <a:cs typeface="B Mitra" panose="00000400000000000000" pitchFamily="2" charset="-78"/>
              </a:rPr>
              <a:t>پیش بینی  تقاضاي فعلي وسالهاي آتي بازار(مقایسه عرضه و تقاضا) </a:t>
            </a:r>
          </a:p>
          <a:p>
            <a:pPr algn="r" rtl="1"/>
            <a:endParaRPr lang="fa-IR" sz="2200" dirty="0">
              <a:cs typeface="B Mitra" panose="00000400000000000000" pitchFamily="2" charset="-78"/>
            </a:endParaRPr>
          </a:p>
          <a:p>
            <a:pPr algn="r" rtl="1"/>
            <a:r>
              <a:rPr lang="fa-IR" sz="2200" dirty="0">
                <a:cs typeface="B Mitra" panose="00000400000000000000" pitchFamily="2" charset="-78"/>
              </a:rPr>
              <a:t>پیش بینی سهم محصول/ خدمت در پنج سال پس از تولید</a:t>
            </a:r>
          </a:p>
          <a:p>
            <a:pPr algn="r" rtl="1"/>
            <a:endParaRPr lang="fa-IR" sz="2200" dirty="0">
              <a:cs typeface="B Mitra" panose="00000400000000000000" pitchFamily="2" charset="-78"/>
            </a:endParaRPr>
          </a:p>
          <a:p>
            <a:pPr algn="r" rtl="1"/>
            <a:r>
              <a:rPr lang="fa-IR" sz="2200" dirty="0">
                <a:cs typeface="B Mitra" panose="00000400000000000000" pitchFamily="2" charset="-78"/>
              </a:rPr>
              <a:t>ظرفیت بازارهای صادراتی(در صورت وجود)</a:t>
            </a:r>
          </a:p>
          <a:p>
            <a:pPr algn="r" rtl="1"/>
            <a:endParaRPr lang="fa-IR" sz="2200" dirty="0">
              <a:cs typeface="B Mitra" panose="00000400000000000000" pitchFamily="2" charset="-78"/>
            </a:endParaRPr>
          </a:p>
          <a:p>
            <a:pPr algn="r" rtl="1"/>
            <a:r>
              <a:rPr lang="fa-IR" sz="2200" dirty="0">
                <a:cs typeface="B Mitra" panose="00000400000000000000" pitchFamily="2" charset="-78"/>
              </a:rPr>
              <a:t>مقصدهای اصلی صادرات(در صورت وجود)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1748" y="496389"/>
            <a:ext cx="55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مشخصات و تحلیل بازار- بخش دوم بازار </a:t>
            </a:r>
            <a:endParaRPr lang="en-US" sz="2800" b="1" dirty="0">
              <a:cs typeface="B Mitra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39444" y="3566622"/>
            <a:ext cx="873082" cy="37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72496" y="3762354"/>
            <a:ext cx="101890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Mitra" panose="00000400000000000000" pitchFamily="2" charset="-78"/>
              </a:rPr>
              <a:t>بازار هدف</a:t>
            </a:r>
            <a:endParaRPr lang="en-US" dirty="0">
              <a:cs typeface="B Mitra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75985" y="4533271"/>
            <a:ext cx="625776" cy="26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88873" y="4834295"/>
            <a:ext cx="3266628" cy="63503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سهم شما از بازا رهدف</a:t>
            </a:r>
            <a:r>
              <a:rPr lang="en-US" b="1" dirty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en-US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 (با در نظر گیری رقبا و ظرفیت تولید)</a:t>
            </a:r>
            <a:endParaRPr lang="en-US" b="1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835" y="5786846"/>
            <a:ext cx="98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: جذابیت ورود به تولید این محصول را نشان می دهد (به عبارتی مقایسه سود احتمالی و نیاز به سرمایه)</a:t>
            </a:r>
            <a:endParaRPr lang="en-US" sz="24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0485" y="5805788"/>
            <a:ext cx="907186" cy="498470"/>
          </a:xfrm>
        </p:spPr>
        <p:txBody>
          <a:bodyPr/>
          <a:lstStyle/>
          <a:p>
            <a:fld id="{48F1969F-62EE-4D16-B2A3-AD777C0E7DB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12000" contrast="33000"/>
          </a:blip>
          <a:stretch>
            <a:fillRect/>
          </a:stretch>
        </p:blipFill>
        <p:spPr>
          <a:xfrm>
            <a:off x="399246" y="153499"/>
            <a:ext cx="10895526" cy="52942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3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850" t="25268" r="24566" b="40089"/>
          <a:stretch/>
        </p:blipFill>
        <p:spPr>
          <a:xfrm>
            <a:off x="705394" y="718458"/>
            <a:ext cx="10050184" cy="4202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220112">
            <a:off x="243630" y="1156320"/>
            <a:ext cx="2628414" cy="90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شاخص های تاثیر گذار بر ریسک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976D8-B944-B8A5-4520-B07232853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4" t="15249" r="32391" b="44581"/>
          <a:stretch/>
        </p:blipFill>
        <p:spPr>
          <a:xfrm>
            <a:off x="5822770" y="270689"/>
            <a:ext cx="5858886" cy="3488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762DF4-E6BC-88C6-0E06-A01EE2242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5" t="55566" r="32391" b="4608"/>
          <a:stretch/>
        </p:blipFill>
        <p:spPr>
          <a:xfrm>
            <a:off x="153333" y="1908015"/>
            <a:ext cx="5968425" cy="37014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29" y="103031"/>
            <a:ext cx="6224555" cy="61879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7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430649" y="5660916"/>
            <a:ext cx="907186" cy="498470"/>
          </a:xfrm>
        </p:spPr>
        <p:txBody>
          <a:bodyPr/>
          <a:lstStyle/>
          <a:p>
            <a:fld id="{48F1969F-62EE-4D16-B2A3-AD777C0E7DB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0CCD01-DF37-BECD-B944-6D272C47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6217"/>
            <a:ext cx="10396882" cy="725077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/>
              <a:t>از پژوهش تا تجاری سازی</a:t>
            </a:r>
            <a:endParaRPr lang="en-US" sz="36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453382" y="799626"/>
            <a:ext cx="8320807" cy="5359760"/>
            <a:chOff x="1542303" y="885328"/>
            <a:chExt cx="8320807" cy="5359760"/>
          </a:xfrm>
        </p:grpSpPr>
        <p:pic>
          <p:nvPicPr>
            <p:cNvPr id="4" name="Content Placeholder 10">
              <a:extLst>
                <a:ext uri="{FF2B5EF4-FFF2-40B4-BE49-F238E27FC236}">
                  <a16:creationId xmlns:a16="http://schemas.microsoft.com/office/drawing/2014/main" id="{C9D3D514-3873-FBA9-44C1-92B55CBE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74" y="1609050"/>
              <a:ext cx="7957736" cy="4636038"/>
            </a:xfrm>
            <a:prstGeom prst="rect">
              <a:avLst/>
            </a:prstGeom>
          </p:spPr>
        </p:pic>
        <p:pic>
          <p:nvPicPr>
            <p:cNvPr id="6" name="Picture 2" descr="BICs as drivers of innovation and growth - about">
              <a:extLst>
                <a:ext uri="{FF2B5EF4-FFF2-40B4-BE49-F238E27FC236}">
                  <a16:creationId xmlns:a16="http://schemas.microsoft.com/office/drawing/2014/main" id="{A403DBC7-AAF3-5B7B-9714-7C57C475D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98" b="77816"/>
            <a:stretch/>
          </p:blipFill>
          <p:spPr bwMode="auto">
            <a:xfrm>
              <a:off x="1542303" y="885328"/>
              <a:ext cx="7252074" cy="914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686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63" y="533524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bg1"/>
                </a:solidFill>
              </a:rPr>
              <a:t>سطح آمادگی فناوری و جایگاه طرح های محصول محور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83172"/>
              </p:ext>
            </p:extLst>
          </p:nvPr>
        </p:nvGraphicFramePr>
        <p:xfrm>
          <a:off x="605307" y="383516"/>
          <a:ext cx="10483403" cy="4951730"/>
        </p:xfrm>
        <a:graphic>
          <a:graphicData uri="http://schemas.openxmlformats.org/drawingml/2006/table">
            <a:tbl>
              <a:tblPr firstRow="1" firstCol="1" bandRow="1"/>
              <a:tblGrid>
                <a:gridCol w="2503500">
                  <a:extLst>
                    <a:ext uri="{9D8B030D-6E8A-4147-A177-3AD203B41FA5}">
                      <a16:colId xmlns:a16="http://schemas.microsoft.com/office/drawing/2014/main" val="3717613614"/>
                    </a:ext>
                  </a:extLst>
                </a:gridCol>
                <a:gridCol w="2932668">
                  <a:extLst>
                    <a:ext uri="{9D8B030D-6E8A-4147-A177-3AD203B41FA5}">
                      <a16:colId xmlns:a16="http://schemas.microsoft.com/office/drawing/2014/main" val="4284361621"/>
                    </a:ext>
                  </a:extLst>
                </a:gridCol>
                <a:gridCol w="2784593">
                  <a:extLst>
                    <a:ext uri="{9D8B030D-6E8A-4147-A177-3AD203B41FA5}">
                      <a16:colId xmlns:a16="http://schemas.microsoft.com/office/drawing/2014/main" val="2882483369"/>
                    </a:ext>
                  </a:extLst>
                </a:gridCol>
                <a:gridCol w="2262642">
                  <a:extLst>
                    <a:ext uri="{9D8B030D-6E8A-4147-A177-3AD203B41FA5}">
                      <a16:colId xmlns:a16="http://schemas.microsoft.com/office/drawing/2014/main" val="4050006755"/>
                    </a:ext>
                  </a:extLst>
                </a:gridCol>
              </a:tblGrid>
              <a:tr h="10397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نامگذاری محور توسعه فنی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محیط و شرایط عملیاتی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فاز توسعه فنی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سطح آمادگی فناوری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(Technology Readiness Level)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971583"/>
                  </a:ext>
                </a:extLst>
              </a:tr>
              <a:tr h="3602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تحقیقات اولیه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آزمایشگاه/ تحقیقات تئوری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تحقیقات پایه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230851"/>
                  </a:ext>
                </a:extLst>
              </a:tr>
              <a:tr h="3602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ایده کاربردی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آزمایشگاه/ تحقیقات تئوری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158530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اثبات عملکرد</a:t>
                      </a:r>
                      <a:endParaRPr lang="en-US" sz="1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آزمایشگاه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مطالعات امکان سنجی و توسعه فناوری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10468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نمونه آزمایشگاهی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آزمایشگاه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73181"/>
                  </a:ext>
                </a:extLst>
              </a:tr>
              <a:tr h="7204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نمونه اولیه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محیط مناسب کنترل شده شبیه شرایط واقعی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(در برخی از پارامتر ها)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025276"/>
                  </a:ext>
                </a:extLst>
              </a:tr>
              <a:tr h="70360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نمونه اولیه کارآمد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محیط کنترل شده با پارامتر های بسیار نزدیک به محیط واقعی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توسعه محصول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19046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پایلوت کارآمد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محیط واقعی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4981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تجاری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محیط واقعی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000654"/>
                  </a:ext>
                </a:extLst>
              </a:tr>
              <a:tr h="3602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تجاری در حجم انبوه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محیط واقعی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تولید تجاری (فروش انبوه)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7327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5307" y="2093959"/>
            <a:ext cx="10457645" cy="15308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88710" y="5911229"/>
            <a:ext cx="907186" cy="498470"/>
          </a:xfrm>
        </p:spPr>
        <p:txBody>
          <a:bodyPr/>
          <a:lstStyle/>
          <a:p>
            <a:fld id="{48F1969F-62EE-4D16-B2A3-AD777C0E7D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4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71641" y="0"/>
            <a:ext cx="6400800" cy="4750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b="1" kern="1200" baseline="0">
                <a:solidFill>
                  <a:srgbClr val="226FA4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B Roya" pitchFamily="2" charset="-78"/>
              </a:defRPr>
            </a:lvl1pPr>
          </a:lstStyle>
          <a:p>
            <a:pPr rtl="1"/>
            <a:r>
              <a:rPr lang="fa-IR" sz="3200" dirty="0"/>
              <a:t>رویکردهای مرسوم توسعه فناوری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7882" y="849087"/>
            <a:ext cx="11068318" cy="4976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B Mitra" panose="00000400000000000000" pitchFamily="2" charset="-78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fa-IR" b="1" dirty="0">
                <a:solidFill>
                  <a:schemeClr val="tx1"/>
                </a:solidFill>
                <a:cs typeface="B Roya" panose="00000400000000000000" pitchFamily="2" charset="-78"/>
              </a:rPr>
              <a:t>کپی‌برداری: </a:t>
            </a:r>
            <a:r>
              <a:rPr lang="fa-IR" sz="1800" b="1" dirty="0">
                <a:solidFill>
                  <a:schemeClr val="tx1"/>
                </a:solidFill>
                <a:cs typeface="B Roya" panose="00000400000000000000" pitchFamily="2" charset="-78"/>
              </a:rPr>
              <a:t>عبارتست از ساخت محصولی مشابه یک محصول موجود، بـدون </a:t>
            </a:r>
            <a:r>
              <a:rPr lang="fa-IR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اعمال </a:t>
            </a:r>
            <a:r>
              <a:rPr lang="fa-IR" sz="1800" b="1" dirty="0">
                <a:solidFill>
                  <a:schemeClr val="tx1"/>
                </a:solidFill>
                <a:cs typeface="B Roya" panose="00000400000000000000" pitchFamily="2" charset="-78"/>
              </a:rPr>
              <a:t>تغییرات اساسی در آن. در این حالت سیستم و فنـاوري‌هـاي تـشکیل‌دهنده آن قبلا به مرحله کاربرد عملیاتی رسیده‌اند و عملکرد خود را ثابت </a:t>
            </a:r>
            <a:r>
              <a:rPr lang="fa-IR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کرده‌اند</a:t>
            </a:r>
            <a:r>
              <a:rPr lang="en-US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 </a:t>
            </a:r>
            <a:r>
              <a:rPr lang="fa-IR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 و نمونه داخلی دارد.</a:t>
            </a:r>
            <a:endParaRPr lang="fa-IR" sz="1800" b="1" dirty="0">
              <a:solidFill>
                <a:schemeClr val="tx1"/>
              </a:solidFill>
              <a:cs typeface="B Roya" panose="00000400000000000000" pitchFamily="2" charset="-78"/>
            </a:endParaRPr>
          </a:p>
          <a:p>
            <a:pPr algn="just"/>
            <a:r>
              <a:rPr lang="fa-IR" b="1" dirty="0">
                <a:solidFill>
                  <a:srgbClr val="FF0000"/>
                </a:solidFill>
                <a:cs typeface="B Roya" panose="00000400000000000000" pitchFamily="2" charset="-78"/>
              </a:rPr>
              <a:t>مهندسی معکوس </a:t>
            </a:r>
            <a:r>
              <a:rPr lang="fa-IR" sz="1800" b="1" dirty="0">
                <a:solidFill>
                  <a:schemeClr val="tx1"/>
                </a:solidFill>
                <a:cs typeface="B Roya" panose="00000400000000000000" pitchFamily="2" charset="-78"/>
              </a:rPr>
              <a:t>عبارتست از استخراج تمامی یا بخش‌هایی از اجزاي یـک سـامانه، همراه با کشف ارتباطات علت و معلولی آن‌ها توسط افرادي کـه در سـاختن آن سـامانه دخـالتی نداشته‌اند، به گونه‌اي که در خاتمه کار، تمام یا بخشی از دانش طراحی و ساخت آن سامانه کسب شود و بتوان سامانه مشابهی را با تکیه بر دانش فنی بدست‌آمده ایجاد کرد.</a:t>
            </a:r>
          </a:p>
          <a:p>
            <a:pPr algn="just"/>
            <a:r>
              <a:rPr lang="fa-IR" b="1" dirty="0">
                <a:solidFill>
                  <a:srgbClr val="FF0000"/>
                </a:solidFill>
                <a:cs typeface="B Roya" panose="00000400000000000000" pitchFamily="2" charset="-78"/>
              </a:rPr>
              <a:t>بهینه‌سازي و ارتقا یک محصول موجود: </a:t>
            </a:r>
            <a:r>
              <a:rPr lang="fa-IR" sz="1800" b="1" dirty="0">
                <a:solidFill>
                  <a:schemeClr val="tx1"/>
                </a:solidFill>
                <a:cs typeface="B Roya" panose="00000400000000000000" pitchFamily="2" charset="-78"/>
              </a:rPr>
              <a:t>در این حالت سـامانه یـا محصول موجود است و تاکنون نیز از آن استفاده می‌شده است؛ اما به علل مختلـف لازم اسـت توانمندي‌هاي آن افزایش یابد یا تغییراتی در آن داده شـود</a:t>
            </a:r>
            <a:r>
              <a:rPr lang="fa-IR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.(مثال:قلم کوتر با لامپ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fa-IR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 )</a:t>
            </a:r>
            <a:endParaRPr lang="fa-IR" sz="1800" b="1" dirty="0">
              <a:solidFill>
                <a:schemeClr val="tx1"/>
              </a:solidFill>
              <a:cs typeface="B Roya" panose="00000400000000000000" pitchFamily="2" charset="-78"/>
            </a:endParaRPr>
          </a:p>
          <a:p>
            <a:pPr algn="just"/>
            <a:r>
              <a:rPr lang="fa-IR" b="1" dirty="0">
                <a:solidFill>
                  <a:srgbClr val="FF0000"/>
                </a:solidFill>
                <a:cs typeface="B Roya" panose="00000400000000000000" pitchFamily="2" charset="-78"/>
              </a:rPr>
              <a:t>تلفیق فناوري‌ها و سامانه‌ها یا محصولات موجود براي کاربرد جدید: </a:t>
            </a:r>
            <a:r>
              <a:rPr lang="fa-IR" sz="1800" b="1" dirty="0">
                <a:solidFill>
                  <a:schemeClr val="tx1"/>
                </a:solidFill>
                <a:cs typeface="B Roya" panose="00000400000000000000" pitchFamily="2" charset="-78"/>
              </a:rPr>
              <a:t>در این حالت، از ترکیب فناوري‌ها و سامانه‌هاي موجود می‌توان کاربرد جدیدي را خلق کرد. در اینجا نیز شرط لازم آن است که فناوري‌ها موجود و در دسترس باشند</a:t>
            </a:r>
            <a:r>
              <a:rPr lang="fa-IR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.(مثال: ویدئو لارنگوسکوپ)</a:t>
            </a:r>
            <a:endParaRPr lang="fa-IR" sz="1800" b="1" dirty="0">
              <a:solidFill>
                <a:schemeClr val="tx1"/>
              </a:solidFill>
              <a:cs typeface="B Roya" panose="00000400000000000000" pitchFamily="2" charset="-78"/>
            </a:endParaRPr>
          </a:p>
          <a:p>
            <a:pPr algn="just"/>
            <a:r>
              <a:rPr lang="fa-IR" b="1" dirty="0">
                <a:solidFill>
                  <a:srgbClr val="FF0000"/>
                </a:solidFill>
                <a:cs typeface="B Roya" panose="00000400000000000000" pitchFamily="2" charset="-78"/>
              </a:rPr>
              <a:t>توسعه یک فناوري موجود براي یک سامانه </a:t>
            </a:r>
            <a:r>
              <a:rPr lang="fa-IR" sz="1800" b="1" dirty="0">
                <a:solidFill>
                  <a:schemeClr val="tx1"/>
                </a:solidFill>
                <a:cs typeface="B Roya" panose="00000400000000000000" pitchFamily="2" charset="-78"/>
              </a:rPr>
              <a:t>در این حالـت، ممکن است فناوري در دنیا موجود باشد </a:t>
            </a:r>
            <a:r>
              <a:rPr lang="fa-IR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. </a:t>
            </a:r>
            <a:r>
              <a:rPr lang="fa-IR" sz="1800" b="1" dirty="0">
                <a:solidFill>
                  <a:schemeClr val="tx1"/>
                </a:solidFill>
                <a:cs typeface="B Roya" panose="00000400000000000000" pitchFamily="2" charset="-78"/>
              </a:rPr>
              <a:t>هدف از توسعه این فناوري، استفاده از آن در یک سامانه خاص است</a:t>
            </a:r>
            <a:r>
              <a:rPr lang="fa-IR" sz="18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.  (استفاده از فناوری بولوتوث برای آموزش بیمار)</a:t>
            </a:r>
            <a:endParaRPr lang="fa-IR" sz="1800" b="1" dirty="0">
              <a:solidFill>
                <a:schemeClr val="tx1"/>
              </a:solidFill>
              <a:cs typeface="B Roya" panose="00000400000000000000" pitchFamily="2" charset="-78"/>
            </a:endParaRPr>
          </a:p>
          <a:p>
            <a:pPr algn="just"/>
            <a:r>
              <a:rPr lang="fa-IR" b="1" dirty="0">
                <a:solidFill>
                  <a:srgbClr val="C00000"/>
                </a:solidFill>
                <a:cs typeface="B Roya" panose="00000400000000000000" pitchFamily="2" charset="-78"/>
              </a:rPr>
              <a:t>توسعه یک فناوري </a:t>
            </a:r>
            <a:r>
              <a:rPr lang="fa-IR" b="1" dirty="0" smtClean="0">
                <a:solidFill>
                  <a:srgbClr val="C00000"/>
                </a:solidFill>
                <a:cs typeface="B Roya" panose="00000400000000000000" pitchFamily="2" charset="-78"/>
              </a:rPr>
              <a:t>پایه  </a:t>
            </a:r>
            <a:r>
              <a:rPr lang="fa-IR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(مثال: تولید یک داروی جدید) ** مشروط </a:t>
            </a:r>
            <a:r>
              <a:rPr lang="fa-IR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برآنکه </a:t>
            </a:r>
            <a:r>
              <a:rPr lang="fa-IR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فاز مطالعاتی اولیه انجام شده باشد.</a:t>
            </a:r>
            <a:endParaRPr lang="fa-IR" b="1" dirty="0">
              <a:solidFill>
                <a:srgbClr val="C00000"/>
              </a:solidFill>
              <a:cs typeface="B Roya" panose="00000400000000000000" pitchFamily="2" charset="-78"/>
            </a:endParaRPr>
          </a:p>
          <a:p>
            <a:pPr algn="just"/>
            <a:r>
              <a:rPr lang="fa-IR" b="1" dirty="0">
                <a:solidFill>
                  <a:srgbClr val="C00000"/>
                </a:solidFill>
                <a:cs typeface="B Roya" panose="00000400000000000000" pitchFamily="2" charset="-78"/>
              </a:rPr>
              <a:t>توسعه یک فناوري یا سامانه نو و </a:t>
            </a:r>
            <a:r>
              <a:rPr lang="fa-IR" b="1" dirty="0" smtClean="0">
                <a:solidFill>
                  <a:srgbClr val="C00000"/>
                </a:solidFill>
                <a:cs typeface="B Roya" panose="00000400000000000000" pitchFamily="2" charset="-78"/>
              </a:rPr>
              <a:t>بدیع </a:t>
            </a:r>
            <a:r>
              <a:rPr lang="fa-IR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(</a:t>
            </a:r>
            <a:r>
              <a:rPr lang="fa-IR" sz="22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مثال: اپلیکیشن مراقبت از </a:t>
            </a:r>
            <a:r>
              <a:rPr lang="fa-IR" sz="22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بیمار پس </a:t>
            </a:r>
            <a:r>
              <a:rPr lang="fa-IR" sz="22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از ترخیص</a:t>
            </a:r>
            <a:r>
              <a:rPr lang="fa-IR" sz="2200" b="1" dirty="0" smtClean="0">
                <a:solidFill>
                  <a:schemeClr val="tx1"/>
                </a:solidFill>
                <a:cs typeface="B Roya" panose="00000400000000000000" pitchFamily="2" charset="-78"/>
              </a:rPr>
              <a:t>)- تله تریاژ- تله نرسینگ</a:t>
            </a:r>
            <a:endParaRPr lang="fa-IR" sz="2200" b="1" dirty="0">
              <a:solidFill>
                <a:schemeClr val="tx1"/>
              </a:solidFill>
              <a:cs typeface="B Roya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627017" y="5081449"/>
            <a:ext cx="4850001" cy="321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8442" y="731520"/>
            <a:ext cx="1502261" cy="1063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7726" y="5923317"/>
            <a:ext cx="4206240" cy="38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ارائه خدمت به روش مناسب تر و ایجاد ارزش افزوده</a:t>
            </a:r>
            <a:endParaRPr lang="en-US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2312126" y="5499463"/>
            <a:ext cx="250769" cy="418011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648" y="785610"/>
            <a:ext cx="749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Mitra" panose="00000400000000000000" pitchFamily="2" charset="-78"/>
              </a:rPr>
              <a:t>شرایط لازم برای قرارگیری پروپوزال در زمره طرح های محصول محور: 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648" y="1996225"/>
            <a:ext cx="9337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Mitra" panose="00000400000000000000" pitchFamily="2" charset="-78"/>
              </a:rPr>
              <a:t>1- دارای نوآوری باشد 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(ملی، منطقه ای، جهانی)</a:t>
            </a: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2- مبتنی بر فناوری (دانش فنی)  باشد</a:t>
            </a: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3- منجر به خلق ارزش افزوده شود (خدمت/ محصول)</a:t>
            </a: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4- مطابق با لاین تحقیقاتی مجری اصلی باشد</a:t>
            </a: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5- مطالعات اولیه طرح انجام شده باشد (یا توسط مجری یا در سطح بین المللی)</a:t>
            </a: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6- توازن هزینه با روش اجرا و برونداد طرح وجود داشته باشد</a:t>
            </a: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2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75" y="1184858"/>
            <a:ext cx="6233375" cy="3116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Mitra" panose="00000400000000000000" pitchFamily="2" charset="-78"/>
              </a:rPr>
              <a:t>بخش اول: امکان سنجی فنی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263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D1A4D3-89B6-9BC1-6CBD-9D33A2E320C3}"/>
              </a:ext>
            </a:extLst>
          </p:cNvPr>
          <p:cNvSpPr txBox="1"/>
          <p:nvPr/>
        </p:nvSpPr>
        <p:spPr>
          <a:xfrm>
            <a:off x="901147" y="1046922"/>
            <a:ext cx="9939131" cy="471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Roya"/>
              </a:rPr>
              <a:t>- اطلاعات مربوط به طرح محصول محور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Roya"/>
              </a:rPr>
              <a:t>1</a:t>
            </a:r>
            <a:r>
              <a:rPr lang="ar-SA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 اطلاعات فنی و علمی طرح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1-1- عنوان طرح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فارسي: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انگليسي: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1-2-  فعالیتهای تحقیقاتی مقدماتی  مرتبط با طرح: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چنانچه هر طرح پژوهشی یا پایان نامه در دانشگاه علوم پزشکی اصفهان یا سایر مراکز آموزشی عالی توسط مجری طرح یا همکاران انجام شده است اعلام بفرمایید.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 طرح در لاین تحقیقاتی مجری اصلی باشد</a:t>
            </a: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2- تیم تشکیل شده دارای مهارت در توسعه / پشتیبانی محصول  باشند</a:t>
            </a:r>
            <a:endParaRPr lang="en-US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81EFE1-B714-60A1-9E6B-80702A865C0E}"/>
              </a:ext>
            </a:extLst>
          </p:cNvPr>
          <p:cNvSpPr txBox="1"/>
          <p:nvPr/>
        </p:nvSpPr>
        <p:spPr>
          <a:xfrm>
            <a:off x="3845257" y="586129"/>
            <a:ext cx="6134668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1-3-  اهم فعاليتهاي فناورانه پايان يافته و يا در حال اجرا: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96B1C96-2758-0467-8C70-3EDA1A21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01892"/>
              </p:ext>
            </p:extLst>
          </p:nvPr>
        </p:nvGraphicFramePr>
        <p:xfrm>
          <a:off x="2060813" y="1760561"/>
          <a:ext cx="8052178" cy="2756383"/>
        </p:xfrm>
        <a:graphic>
          <a:graphicData uri="http://schemas.openxmlformats.org/drawingml/2006/table">
            <a:tbl>
              <a:tblPr rtl="1" firstRow="1" firstCol="1" bandRow="1"/>
              <a:tblGrid>
                <a:gridCol w="4959598">
                  <a:extLst>
                    <a:ext uri="{9D8B030D-6E8A-4147-A177-3AD203B41FA5}">
                      <a16:colId xmlns:a16="http://schemas.microsoft.com/office/drawing/2014/main" val="304125844"/>
                    </a:ext>
                  </a:extLst>
                </a:gridCol>
                <a:gridCol w="1500850">
                  <a:extLst>
                    <a:ext uri="{9D8B030D-6E8A-4147-A177-3AD203B41FA5}">
                      <a16:colId xmlns:a16="http://schemas.microsoft.com/office/drawing/2014/main" val="3504089940"/>
                    </a:ext>
                  </a:extLst>
                </a:gridCol>
                <a:gridCol w="1591730">
                  <a:extLst>
                    <a:ext uri="{9D8B030D-6E8A-4147-A177-3AD203B41FA5}">
                      <a16:colId xmlns:a16="http://schemas.microsoft.com/office/drawing/2014/main" val="2330026117"/>
                    </a:ext>
                  </a:extLst>
                </a:gridCol>
              </a:tblGrid>
              <a:tr h="393769">
                <a:tc>
                  <a:txBody>
                    <a:bodyPr/>
                    <a:lstStyle/>
                    <a:p>
                      <a:pPr marL="360045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نوع فعالیت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68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پایان یافته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در حال اجرا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425992"/>
                  </a:ext>
                </a:extLst>
              </a:tr>
              <a:tr h="393769">
                <a:tc>
                  <a:txBody>
                    <a:bodyPr/>
                    <a:lstStyle/>
                    <a:p>
                      <a:pPr marL="360045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تکمیل مطالعات نظری و شناخت کامل علمی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a-I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599756"/>
                  </a:ext>
                </a:extLst>
              </a:tr>
              <a:tr h="393769">
                <a:tc>
                  <a:txBody>
                    <a:bodyPr/>
                    <a:lstStyle/>
                    <a:p>
                      <a:pPr marL="360045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تحقیق در مورد کاربردهای دستاورد پژوهش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020606"/>
                  </a:ext>
                </a:extLst>
              </a:tr>
              <a:tr h="393769">
                <a:tc>
                  <a:txBody>
                    <a:bodyPr/>
                    <a:lstStyle/>
                    <a:p>
                      <a:pPr marL="360045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 آزمایشهای اولیه و یا ساخت نمونه آزمایشگاهی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5657"/>
                  </a:ext>
                </a:extLst>
              </a:tr>
              <a:tr h="393769">
                <a:tc>
                  <a:txBody>
                    <a:bodyPr/>
                    <a:lstStyle/>
                    <a:p>
                      <a:pPr marL="360045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شبیه سازی نرم افزاری یا نمونه ای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9625"/>
                  </a:ext>
                </a:extLst>
              </a:tr>
              <a:tr h="393769">
                <a:tc>
                  <a:txBody>
                    <a:bodyPr/>
                    <a:lstStyle/>
                    <a:p>
                      <a:pPr marL="360045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ساخت نمونه اولیه یا انجام آزمون های بالینی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147408"/>
                  </a:ext>
                </a:extLst>
              </a:tr>
              <a:tr h="393769">
                <a:tc>
                  <a:txBody>
                    <a:bodyPr/>
                    <a:lstStyle/>
                    <a:p>
                      <a:pPr marL="360045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ساخت نمونه نیمه صنعتی یا انجام آزمون بازار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ar-SA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2370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1A47096-5BF6-B7D2-64DD-0970C18EDE0E}"/>
              </a:ext>
            </a:extLst>
          </p:cNvPr>
          <p:cNvSpPr txBox="1"/>
          <p:nvPr/>
        </p:nvSpPr>
        <p:spPr>
          <a:xfrm>
            <a:off x="3978323" y="4869612"/>
            <a:ext cx="6134668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1-4-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پیشبرد این پروژه به چه تخصص ها یا مهارت هایی لازم است؟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B732A1-C313-F93B-9CE8-63FF18540A67}"/>
              </a:ext>
            </a:extLst>
          </p:cNvPr>
          <p:cNvSpPr txBox="1"/>
          <p:nvPr/>
        </p:nvSpPr>
        <p:spPr>
          <a:xfrm>
            <a:off x="1325217" y="477078"/>
            <a:ext cx="954156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5-1-ضرورت اجرای طرح( توجیه علمی، اقتصادی و فنی)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بررسی مشکلات و کمبودهای کنونی از لحاظ اقتصادی/اجتماعی/ سلامت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9144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معرفی دانش موجود و فناوری های مشابه </a:t>
            </a:r>
            <a:r>
              <a:rPr lang="en-U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(Papers/Patents)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2000" dirty="0"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Mitra" panose="00000400000000000000" pitchFamily="2" charset="-78"/>
              </a:rPr>
              <a:t>بررسی و تحلیل راه حل­های موجود و در دسترس</a:t>
            </a:r>
            <a:r>
              <a:rPr lang="en-US" sz="2000" dirty="0"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2000" dirty="0">
                <a:solidFill>
                  <a:srgbClr val="C00000"/>
                </a:solidFill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Mitra" panose="00000400000000000000" pitchFamily="2" charset="-78"/>
              </a:rPr>
              <a:t> (در حال حاضر این نیاز چگونه مرتفع می شود)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معرفی معضلات شناسایی شده و یا  مشکلات محتمل در </a:t>
            </a:r>
            <a:r>
              <a:rPr lang="fa-I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  <a:hlinkClick r:id="rId2" action="ppaction://hlinksldjump"/>
              </a:rPr>
              <a:t>فرآیند تجاری سازی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جنبه هاي نوآورانه یا شاخص </a:t>
            </a:r>
            <a:r>
              <a:rPr lang="fa-I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راه حل پیشنهادی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(نوآوری در سطح ملی است یا منطقه ای یا جهانی)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 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r" rtl="1"/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یادآوری:</a:t>
            </a: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درصورتی که محصول/خدمت مشابه سازی  نمونه موجود (داخلی یا خارجی) است، حتما  مشخصات نمونه موجود و جنبه های متمایزکننده  را ذکر بفرمایید. (به عبارتی سطح نوآوری را بیان کنید)</a:t>
            </a:r>
            <a:endParaRPr lang="en-US" sz="3200" dirty="0">
              <a:cs typeface="B Mitra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62152" y="3387144"/>
            <a:ext cx="2653048" cy="128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69F-62EE-4D16-B2A3-AD777C0E7D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1122</TotalTime>
  <Words>835</Words>
  <Application>Microsoft Office PowerPoint</Application>
  <PresentationFormat>Widescreen</PresentationFormat>
  <Paragraphs>174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 Mitra</vt:lpstr>
      <vt:lpstr>B Nazanin</vt:lpstr>
      <vt:lpstr>B Roya</vt:lpstr>
      <vt:lpstr>Calibri</vt:lpstr>
      <vt:lpstr>Courier New</vt:lpstr>
      <vt:lpstr>Garamond</vt:lpstr>
      <vt:lpstr>Impact</vt:lpstr>
      <vt:lpstr>Roya</vt:lpstr>
      <vt:lpstr>Times New Roman</vt:lpstr>
      <vt:lpstr>Wingdings</vt:lpstr>
      <vt:lpstr>Main Event</vt:lpstr>
      <vt:lpstr>اصول نگارش پروپوزال  طرح های محصول محور</vt:lpstr>
      <vt:lpstr>از پژوهش تا تجاری سازی</vt:lpstr>
      <vt:lpstr>سطح آمادگی فناوری و جایگاه طرح های محصول محور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پروپوزال محصول محور</dc:title>
  <dc:creator>Lenovo</dc:creator>
  <cp:lastModifiedBy>Dr Zargar</cp:lastModifiedBy>
  <cp:revision>68</cp:revision>
  <dcterms:created xsi:type="dcterms:W3CDTF">2022-06-18T16:38:42Z</dcterms:created>
  <dcterms:modified xsi:type="dcterms:W3CDTF">2023-10-03T16:56:31Z</dcterms:modified>
</cp:coreProperties>
</file>