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8" r:id="rId20"/>
    <p:sldId id="279" r:id="rId21"/>
    <p:sldId id="280" r:id="rId22"/>
    <p:sldId id="281" r:id="rId23"/>
    <p:sldId id="274" r:id="rId24"/>
    <p:sldId id="275" r:id="rId25"/>
    <p:sldId id="276" r:id="rId26"/>
    <p:sldId id="277" r:id="rId27"/>
    <p:sldId id="282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45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7A95B598-B889-46A9-BDF9-84CBB9CA97A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4A25723A-776D-4DB6-8688-3034AD16E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02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5B598-B889-46A9-BDF9-84CBB9CA97A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23A-776D-4DB6-8688-3034AD16E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469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5B598-B889-46A9-BDF9-84CBB9CA97A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23A-776D-4DB6-8688-3034AD16E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2015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5B598-B889-46A9-BDF9-84CBB9CA97A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23A-776D-4DB6-8688-3034AD16E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7874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5B598-B889-46A9-BDF9-84CBB9CA97A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23A-776D-4DB6-8688-3034AD16E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7349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5B598-B889-46A9-BDF9-84CBB9CA97A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23A-776D-4DB6-8688-3034AD16E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5252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5B598-B889-46A9-BDF9-84CBB9CA97A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23A-776D-4DB6-8688-3034AD16E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898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7A95B598-B889-46A9-BDF9-84CBB9CA97A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23A-776D-4DB6-8688-3034AD16E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3830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7A95B598-B889-46A9-BDF9-84CBB9CA97A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23A-776D-4DB6-8688-3034AD16E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874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5B598-B889-46A9-BDF9-84CBB9CA97A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23A-776D-4DB6-8688-3034AD16E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296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5B598-B889-46A9-BDF9-84CBB9CA97A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23A-776D-4DB6-8688-3034AD16E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016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5B598-B889-46A9-BDF9-84CBB9CA97A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23A-776D-4DB6-8688-3034AD16E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612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5B598-B889-46A9-BDF9-84CBB9CA97A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23A-776D-4DB6-8688-3034AD16E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089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5B598-B889-46A9-BDF9-84CBB9CA97A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23A-776D-4DB6-8688-3034AD16E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039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5B598-B889-46A9-BDF9-84CBB9CA97A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23A-776D-4DB6-8688-3034AD16E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204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5B598-B889-46A9-BDF9-84CBB9CA97A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23A-776D-4DB6-8688-3034AD16E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750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5B598-B889-46A9-BDF9-84CBB9CA97A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23A-776D-4DB6-8688-3034AD16E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492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7A95B598-B889-46A9-BDF9-84CBB9CA97A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4A25723A-776D-4DB6-8688-3034AD16E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298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fa-IR" dirty="0">
                <a:cs typeface="B Nazanin" panose="00000400000000000000" pitchFamily="2" charset="-78"/>
              </a:rPr>
              <a:t>آموزش بازاریابی و تبلیغات برای کسب‌وکارهای کوچک در ایران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 rtl="1"/>
            <a:r>
              <a:rPr lang="fa-IR" dirty="0">
                <a:cs typeface="B Nazanin" panose="00000400000000000000" pitchFamily="2" charset="-78"/>
              </a:rPr>
              <a:t>شرکت مدیریت دانش ارجمند</a:t>
            </a:r>
          </a:p>
          <a:p>
            <a:pPr algn="r" rtl="1"/>
            <a:r>
              <a:rPr lang="fa-IR" dirty="0">
                <a:cs typeface="B Nazanin" panose="00000400000000000000" pitchFamily="2" charset="-78"/>
              </a:rPr>
              <a:t>09130281828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264896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r" rtl="1"/>
            <a:r>
              <a:rPr lang="fa-IR" dirty="0">
                <a:cs typeface="B Nazanin" panose="00000400000000000000" pitchFamily="2" charset="-78"/>
              </a:rPr>
              <a:t>تحلیل رقبا در ایران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 fontScale="92500" lnSpcReduction="10000"/>
          </a:bodyPr>
          <a:lstStyle/>
          <a:p>
            <a:pPr marL="0" indent="0" algn="r" rtl="1">
              <a:buNone/>
            </a:pPr>
            <a:r>
              <a:rPr lang="fa-IR" b="1" dirty="0">
                <a:cs typeface="B Nazanin" panose="00000400000000000000" pitchFamily="2" charset="-78"/>
              </a:rPr>
              <a:t>تحلیل رقبا فقط جمع‌آوری اطلاعات نیست، بلکه شناخت رفتار و استراتژی آن‌هاست.</a:t>
            </a:r>
          </a:p>
          <a:p>
            <a:pPr marL="0" indent="0" algn="r" rtl="1">
              <a:buNone/>
            </a:pPr>
            <a:r>
              <a:rPr lang="en-US" b="1" dirty="0">
                <a:cs typeface="B Nazanin" panose="00000400000000000000" pitchFamily="2" charset="-78"/>
              </a:rPr>
              <a:t>🔍 </a:t>
            </a:r>
            <a:r>
              <a:rPr lang="fa-IR" b="1" dirty="0">
                <a:cs typeface="B Nazanin" panose="00000400000000000000" pitchFamily="2" charset="-78"/>
              </a:rPr>
              <a:t>ابزارها و روش‌های ساده برای تحلیل رقبا:</a:t>
            </a:r>
          </a:p>
          <a:p>
            <a:pPr algn="r" rtl="1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بررسی پست‌ها و استوری‌های اینستاگرام رقبا</a:t>
            </a:r>
          </a:p>
          <a:p>
            <a:pPr lvl="1"/>
            <a:r>
              <a:rPr lang="fa-IR" dirty="0">
                <a:cs typeface="B Nazanin" panose="00000400000000000000" pitchFamily="2" charset="-78"/>
              </a:rPr>
              <a:t>نوع محتوا، بازخورد کاربران و روش قیمت‌گذاری را تحلیل کنید</a:t>
            </a:r>
            <a:r>
              <a:rPr lang="fa-IR" dirty="0"/>
              <a:t>.</a:t>
            </a:r>
          </a:p>
          <a:p>
            <a:pPr algn="r" rtl="1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خواندن نظرات کاربران زیر پست‌ها یا در گوگل مپ.</a:t>
            </a:r>
          </a:p>
          <a:p>
            <a:pPr algn="r" rtl="1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تحلیل فنی محصولات مشابه (خرید و مقایسه کیفیت).</a:t>
            </a:r>
          </a:p>
          <a:p>
            <a:pPr algn="r" rtl="1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مشاهده تبلیغات آنلاین رقبا</a:t>
            </a:r>
            <a:endParaRPr lang="en-US" b="1" dirty="0">
              <a:cs typeface="B Nazanin" panose="00000400000000000000" pitchFamily="2" charset="-78"/>
            </a:endParaRPr>
          </a:p>
          <a:p>
            <a:pPr algn="r" rtl="1">
              <a:buFont typeface="+mj-lt"/>
              <a:buAutoNum type="arabicPeriod"/>
            </a:pPr>
            <a:r>
              <a:rPr lang="en-US" b="1" dirty="0">
                <a:cs typeface="B Nazanin" panose="00000400000000000000" pitchFamily="2" charset="-78"/>
              </a:rPr>
              <a:t>SWOT </a:t>
            </a:r>
            <a:r>
              <a:rPr lang="fa-IR" b="1" dirty="0">
                <a:cs typeface="B Nazanin" panose="00000400000000000000" pitchFamily="2" charset="-78"/>
              </a:rPr>
              <a:t>ساده: نقاط قوت، ضعف، فرصت و تهدید رقبا را فهرست کنید.</a:t>
            </a:r>
          </a:p>
          <a:p>
            <a:pPr marL="0" indent="0" algn="r" rtl="1">
              <a:buNone/>
            </a:pPr>
            <a:r>
              <a:rPr lang="en-US" sz="2400" b="1" dirty="0">
                <a:cs typeface="B Nazanin" panose="00000400000000000000" pitchFamily="2" charset="-78"/>
              </a:rPr>
              <a:t>📌 </a:t>
            </a:r>
            <a:r>
              <a:rPr lang="fa-IR" sz="2400" b="1" dirty="0">
                <a:cs typeface="B Nazanin" panose="00000400000000000000" pitchFamily="2" charset="-78"/>
              </a:rPr>
              <a:t>نتیجه: تحلیل رقبا از طریق داده‌های عمومی و شبکه‌های اجتماعی، مؤثر، ارزان و قانونی است.</a:t>
            </a:r>
          </a:p>
          <a:p>
            <a:pPr algn="r" rtl="1">
              <a:buFont typeface="+mj-lt"/>
              <a:buAutoNum type="arabicPeriod"/>
            </a:pPr>
            <a:endParaRPr lang="en-US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075897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>
                <a:cs typeface="B Nazanin" panose="00000400000000000000" pitchFamily="2" charset="-78"/>
              </a:rPr>
              <a:t>خلاصه</a:t>
            </a:r>
            <a:endParaRPr lang="en-US" dirty="0">
              <a:cs typeface="B Nazanin" panose="00000400000000000000" pitchFamily="2" charset="-78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8182890"/>
              </p:ext>
            </p:extLst>
          </p:nvPr>
        </p:nvGraphicFramePr>
        <p:xfrm>
          <a:off x="838200" y="2721134"/>
          <a:ext cx="10515600" cy="2834640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50230312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5324810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 rtl="1"/>
                      <a:r>
                        <a:rPr lang="fa-IR" sz="2400" b="1" dirty="0">
                          <a:cs typeface="B Nazanin" panose="00000400000000000000" pitchFamily="2" charset="-78"/>
                        </a:rPr>
                        <a:t>حوزه بازاریابی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400" b="1" dirty="0">
                          <a:cs typeface="B Nazanin" panose="00000400000000000000" pitchFamily="2" charset="-78"/>
                        </a:rPr>
                        <a:t>بهترین استراتژی برای کسب‌وکار کوچک ایرانی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38356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/>
                      <a:r>
                        <a:rPr lang="fa-IR" sz="2000" dirty="0">
                          <a:cs typeface="B Nazanin" panose="00000400000000000000" pitchFamily="2" charset="-78"/>
                        </a:rPr>
                        <a:t>تبلیغات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000" dirty="0">
                          <a:cs typeface="B Nazanin" panose="00000400000000000000" pitchFamily="2" charset="-78"/>
                        </a:rPr>
                        <a:t>شبکه‌های اجتماعی و بازاریابی محلی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637758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/>
                      <a:r>
                        <a:rPr lang="fa-IR" sz="2000">
                          <a:cs typeface="B Nazanin" panose="00000400000000000000" pitchFamily="2" charset="-78"/>
                        </a:rPr>
                        <a:t>جلب اعتماد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000" dirty="0">
                          <a:cs typeface="B Nazanin" panose="00000400000000000000" pitchFamily="2" charset="-78"/>
                        </a:rPr>
                        <a:t>تضمین کیفیت و ارتباط انسانی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569734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/>
                      <a:r>
                        <a:rPr lang="fa-IR" sz="2000">
                          <a:cs typeface="B Nazanin" panose="00000400000000000000" pitchFamily="2" charset="-78"/>
                        </a:rPr>
                        <a:t>معرفی محصول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000" dirty="0">
                          <a:cs typeface="B Nazanin" panose="00000400000000000000" pitchFamily="2" charset="-78"/>
                        </a:rPr>
                        <a:t>نمونه رایگان و همکاری با اینفلوئنسر محلی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642933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/>
                      <a:r>
                        <a:rPr lang="fa-IR" sz="2000">
                          <a:cs typeface="B Nazanin" panose="00000400000000000000" pitchFamily="2" charset="-78"/>
                        </a:rPr>
                        <a:t>برندسازی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000" dirty="0">
                          <a:cs typeface="B Nazanin" panose="00000400000000000000" pitchFamily="2" charset="-78"/>
                        </a:rPr>
                        <a:t>لوگو، رنگ، پیام ثابت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30433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/>
                      <a:r>
                        <a:rPr lang="fa-IR" sz="2000">
                          <a:cs typeface="B Nazanin" panose="00000400000000000000" pitchFamily="2" charset="-78"/>
                        </a:rPr>
                        <a:t>وفاداری مشتری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000" dirty="0">
                          <a:cs typeface="B Nazanin" panose="00000400000000000000" pitchFamily="2" charset="-78"/>
                        </a:rPr>
                        <a:t>باشگاه مشتریان و پاداش امتیازی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084716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/>
                      <a:r>
                        <a:rPr lang="fa-IR" sz="2000">
                          <a:cs typeface="B Nazanin" panose="00000400000000000000" pitchFamily="2" charset="-78"/>
                        </a:rPr>
                        <a:t>تحلیل رقبا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000" dirty="0">
                          <a:cs typeface="B Nazanin" panose="00000400000000000000" pitchFamily="2" charset="-78"/>
                        </a:rPr>
                        <a:t>بررسی فعالیت آنلاین و نظرات کاربران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89936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17132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>
                <a:cs typeface="B Nazanin" panose="00000400000000000000" pitchFamily="2" charset="-78"/>
              </a:rPr>
              <a:t>گام اول: تعیین هدف تبلیغات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r>
              <a:rPr lang="fa-IR" sz="1600" dirty="0">
                <a:cs typeface="B Nazanin" panose="00000400000000000000" pitchFamily="2" charset="-78"/>
              </a:rPr>
              <a:t>قبل از شروع هر کمپین تبلیغاتی باید دقیق بدانید </a:t>
            </a:r>
            <a:r>
              <a:rPr lang="fa-IR" sz="1600" b="1" dirty="0">
                <a:cs typeface="B Nazanin" panose="00000400000000000000" pitchFamily="2" charset="-78"/>
              </a:rPr>
              <a:t>چه می‌خواهید به‌دست آورید</a:t>
            </a:r>
            <a:r>
              <a:rPr lang="fa-IR" sz="1600" dirty="0">
                <a:cs typeface="B Nazanin" panose="00000400000000000000" pitchFamily="2" charset="-78"/>
              </a:rPr>
              <a:t>.</a:t>
            </a:r>
            <a:br>
              <a:rPr lang="fa-IR" sz="1600" dirty="0">
                <a:cs typeface="B Nazanin" panose="00000400000000000000" pitchFamily="2" charset="-78"/>
              </a:rPr>
            </a:br>
            <a:r>
              <a:rPr lang="fa-IR" sz="1600" dirty="0">
                <a:cs typeface="B Nazanin" panose="00000400000000000000" pitchFamily="2" charset="-78"/>
              </a:rPr>
              <a:t>اهداف معمول برای یک کسب‌وکار کوچک عبارت‌اند از:</a:t>
            </a:r>
          </a:p>
          <a:p>
            <a:pPr algn="r" rtl="1">
              <a:buFont typeface="+mj-lt"/>
              <a:buAutoNum type="arabicPeriod"/>
            </a:pPr>
            <a:r>
              <a:rPr lang="fa-IR" sz="1600" b="1" dirty="0">
                <a:cs typeface="B Nazanin" panose="00000400000000000000" pitchFamily="2" charset="-78"/>
              </a:rPr>
              <a:t>افزایش آگاهی از برند</a:t>
            </a:r>
            <a:br>
              <a:rPr lang="en-US" sz="1600" dirty="0">
                <a:cs typeface="B Nazanin" panose="00000400000000000000" pitchFamily="2" charset="-78"/>
              </a:rPr>
            </a:br>
            <a:r>
              <a:rPr lang="fa-IR" sz="1600" dirty="0">
                <a:cs typeface="B Nazanin" panose="00000400000000000000" pitchFamily="2" charset="-78"/>
              </a:rPr>
              <a:t>برای زمانی که تازه شروع کرده‌اید و می‌خواهید دیده شوید.</a:t>
            </a:r>
          </a:p>
          <a:p>
            <a:pPr algn="r" rtl="1">
              <a:buFont typeface="+mj-lt"/>
              <a:buAutoNum type="arabicPeriod"/>
            </a:pPr>
            <a:r>
              <a:rPr lang="fa-IR" sz="1600" b="1" dirty="0">
                <a:cs typeface="B Nazanin" panose="00000400000000000000" pitchFamily="2" charset="-78"/>
              </a:rPr>
              <a:t>افزایش فروش مستقیم</a:t>
            </a:r>
            <a:br>
              <a:rPr lang="en-US" sz="1600" dirty="0">
                <a:cs typeface="B Nazanin" panose="00000400000000000000" pitchFamily="2" charset="-78"/>
              </a:rPr>
            </a:br>
            <a:r>
              <a:rPr lang="fa-IR" sz="1600" dirty="0">
                <a:cs typeface="B Nazanin" panose="00000400000000000000" pitchFamily="2" charset="-78"/>
              </a:rPr>
              <a:t>تمرکز روی معرفی محصول با لینک خرید یا واتساپ.</a:t>
            </a:r>
          </a:p>
          <a:p>
            <a:pPr algn="r" rtl="1">
              <a:buFont typeface="+mj-lt"/>
              <a:buAutoNum type="arabicPeriod"/>
            </a:pPr>
            <a:r>
              <a:rPr lang="fa-IR" sz="1600" b="1" dirty="0">
                <a:cs typeface="B Nazanin" panose="00000400000000000000" pitchFamily="2" charset="-78"/>
              </a:rPr>
              <a:t>جذب دنبال‌کننده جدید </a:t>
            </a:r>
          </a:p>
          <a:p>
            <a:pPr marL="0" indent="0" algn="r" rtl="1">
              <a:buNone/>
            </a:pPr>
            <a:r>
              <a:rPr lang="fa-IR" sz="1600" dirty="0">
                <a:cs typeface="B Nazanin" panose="00000400000000000000" pitchFamily="2" charset="-78"/>
              </a:rPr>
              <a:t>برای رشد صفحه اینستاگرام یا کانال.</a:t>
            </a:r>
          </a:p>
          <a:p>
            <a:pPr algn="r" rtl="1">
              <a:buFont typeface="+mj-lt"/>
              <a:buAutoNum type="arabicPeriod"/>
            </a:pPr>
            <a:r>
              <a:rPr lang="fa-IR" sz="1600" b="1" dirty="0">
                <a:cs typeface="B Nazanin" panose="00000400000000000000" pitchFamily="2" charset="-78"/>
              </a:rPr>
              <a:t>افزایش تعامل </a:t>
            </a:r>
          </a:p>
          <a:p>
            <a:pPr marL="0" indent="0" algn="r" rtl="1">
              <a:buNone/>
            </a:pPr>
            <a:r>
              <a:rPr lang="fa-IR" sz="1600" dirty="0">
                <a:cs typeface="B Nazanin" panose="00000400000000000000" pitchFamily="2" charset="-78"/>
              </a:rPr>
              <a:t>لایک، نظر، ذخیره و اشتراک‌گذاری بیشتر برای دیده‌شدن طبیعی.</a:t>
            </a:r>
          </a:p>
          <a:p>
            <a:pPr algn="r" rtl="1"/>
            <a:r>
              <a:rPr lang="en-US" sz="2000" dirty="0">
                <a:cs typeface="B Nazanin" panose="00000400000000000000" pitchFamily="2" charset="-78"/>
              </a:rPr>
              <a:t>📌 </a:t>
            </a:r>
            <a:r>
              <a:rPr lang="fa-IR" sz="2000" b="1" dirty="0">
                <a:cs typeface="B Nazanin" panose="00000400000000000000" pitchFamily="2" charset="-78"/>
              </a:rPr>
              <a:t>نکته:</a:t>
            </a:r>
            <a:r>
              <a:rPr lang="fa-IR" sz="2000" dirty="0">
                <a:cs typeface="B Nazanin" panose="00000400000000000000" pitchFamily="2" charset="-78"/>
              </a:rPr>
              <a:t> هر کمپین فقط یک هدف داشته باشد؛ ترکیب چند هدف باعث اتلاف بودجه می‌شود.</a:t>
            </a:r>
          </a:p>
          <a:p>
            <a:pPr algn="r" rtl="1"/>
            <a:endParaRPr lang="en-US" sz="16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896135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r" rtl="1"/>
            <a:r>
              <a:rPr lang="fa-IR" dirty="0">
                <a:cs typeface="B Nazanin" panose="00000400000000000000" pitchFamily="2" charset="-78"/>
              </a:rPr>
              <a:t>گام دوم: شناخت دقیق مخاطب هدف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marL="0" indent="0" algn="r" rtl="1">
              <a:buNone/>
            </a:pPr>
            <a:r>
              <a:rPr lang="fa-IR" sz="1600" dirty="0">
                <a:cs typeface="B Nazanin" panose="00000400000000000000" pitchFamily="2" charset="-78"/>
              </a:rPr>
              <a:t>برای اینکه تبلیغ مؤثر باشد باید بدانی دقیقاً با چه کسانی صحبت می‌کنی.</a:t>
            </a:r>
          </a:p>
          <a:p>
            <a:pPr algn="r" rtl="1"/>
            <a:r>
              <a:rPr lang="en-US" sz="1600" dirty="0">
                <a:cs typeface="B Nazanin" panose="00000400000000000000" pitchFamily="2" charset="-78"/>
              </a:rPr>
              <a:t>🔸 </a:t>
            </a:r>
            <a:r>
              <a:rPr lang="fa-IR" dirty="0">
                <a:cs typeface="B Nazanin" panose="00000400000000000000" pitchFamily="2" charset="-78"/>
              </a:rPr>
              <a:t>مشخصات مخاطب در بازار ایران</a:t>
            </a:r>
            <a:r>
              <a:rPr lang="fa-IR" sz="1600" dirty="0">
                <a:cs typeface="B Nazanin" panose="00000400000000000000" pitchFamily="2" charset="-78"/>
              </a:rPr>
              <a:t>: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fa-IR" sz="1600" dirty="0">
                <a:cs typeface="B Nazanin" panose="00000400000000000000" pitchFamily="2" charset="-78"/>
              </a:rPr>
              <a:t>سن، جنسیت و محل سکونت (مثلاً زنان ۲۵ تا ۴۵ سال در تهران یا اصفهان).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fa-IR" sz="1600" dirty="0">
                <a:cs typeface="B Nazanin" panose="00000400000000000000" pitchFamily="2" charset="-78"/>
              </a:rPr>
              <a:t>وضعیت اجتماعی (دانشجو، کارمند، خانه‌دار، تولیدکننده محلی و …).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fa-IR" sz="1600" dirty="0">
                <a:cs typeface="B Nazanin" panose="00000400000000000000" pitchFamily="2" charset="-78"/>
              </a:rPr>
              <a:t>علایق و نیازها (مثلاً محصولات زیبایی، لوازم منزل، خوراکی یا آموزش).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fa-IR" sz="1600" dirty="0">
                <a:cs typeface="B Nazanin" panose="00000400000000000000" pitchFamily="2" charset="-78"/>
              </a:rPr>
              <a:t>رفتار خرید (آیا دنبال تخفیف‌اند؟ آیا آنلاین خرید می‌کنند؟).</a:t>
            </a:r>
          </a:p>
          <a:p>
            <a:pPr algn="r" rtl="1"/>
            <a:endParaRPr lang="en-US" sz="16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265436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r" rtl="1"/>
            <a:r>
              <a:rPr lang="fa-IR" dirty="0">
                <a:cs typeface="B Nazanin" panose="00000400000000000000" pitchFamily="2" charset="-78"/>
              </a:rPr>
              <a:t>گام سوم: انتخاب شبکه اجتماعی مناسب</a:t>
            </a:r>
            <a:endParaRPr lang="en-US" dirty="0">
              <a:cs typeface="B Nazanin" panose="00000400000000000000" pitchFamily="2" charset="-78"/>
            </a:endParaRPr>
          </a:p>
        </p:txBody>
      </p:sp>
      <p:graphicFrame>
        <p:nvGraphicFramePr>
          <p:cNvPr id="28" name="Content Placeholder 2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6999683"/>
              </p:ext>
            </p:extLst>
          </p:nvPr>
        </p:nvGraphicFramePr>
        <p:xfrm>
          <a:off x="1187450" y="2665730"/>
          <a:ext cx="8761413" cy="3017520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1904885">
                  <a:extLst>
                    <a:ext uri="{9D8B030D-6E8A-4147-A177-3AD203B41FA5}">
                      <a16:colId xmlns:a16="http://schemas.microsoft.com/office/drawing/2014/main" val="3524284263"/>
                    </a:ext>
                  </a:extLst>
                </a:gridCol>
                <a:gridCol w="3936057">
                  <a:extLst>
                    <a:ext uri="{9D8B030D-6E8A-4147-A177-3AD203B41FA5}">
                      <a16:colId xmlns:a16="http://schemas.microsoft.com/office/drawing/2014/main" val="3504652801"/>
                    </a:ext>
                  </a:extLst>
                </a:gridCol>
                <a:gridCol w="2920471">
                  <a:extLst>
                    <a:ext uri="{9D8B030D-6E8A-4147-A177-3AD203B41FA5}">
                      <a16:colId xmlns:a16="http://schemas.microsoft.com/office/drawing/2014/main" val="202573589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Nazanin" panose="00000400000000000000" pitchFamily="2" charset="-78"/>
                        </a:rPr>
                        <a:t>شبکه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>
                          <a:cs typeface="B Nazanin" panose="00000400000000000000" pitchFamily="2" charset="-78"/>
                        </a:rPr>
                        <a:t>مزیت اصلی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Nazanin" panose="00000400000000000000" pitchFamily="2" charset="-78"/>
                        </a:rPr>
                        <a:t>مناسب برای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43652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Nazanin" panose="00000400000000000000" pitchFamily="2" charset="-78"/>
                        </a:rPr>
                        <a:t>اینستاگرام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Nazanin" panose="00000400000000000000" pitchFamily="2" charset="-78"/>
                        </a:rPr>
                        <a:t>بصری، پرمخاطب، محبوب‌ترین پلتفرم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Nazanin" panose="00000400000000000000" pitchFamily="2" charset="-78"/>
                        </a:rPr>
                        <a:t>اکثر کسب‌وکارها (فروش، آموزش، خدمات)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62841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Nazanin" panose="00000400000000000000" pitchFamily="2" charset="-78"/>
                        </a:rPr>
                        <a:t>تلگرام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Nazanin" panose="00000400000000000000" pitchFamily="2" charset="-78"/>
                        </a:rPr>
                        <a:t>ارتباط مستقیم، سرعت بالا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Nazanin" panose="00000400000000000000" pitchFamily="2" charset="-78"/>
                        </a:rPr>
                        <a:t>خدمات مشاوره، آموزش، فروش فایل و محتوا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84108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Nazanin" panose="00000400000000000000" pitchFamily="2" charset="-78"/>
                        </a:rPr>
                        <a:t>روبیکا / ایتا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Nazanin" panose="00000400000000000000" pitchFamily="2" charset="-78"/>
                        </a:rPr>
                        <a:t>پلتفرم داخلی با هزینه کمتر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Nazanin" panose="00000400000000000000" pitchFamily="2" charset="-78"/>
                        </a:rPr>
                        <a:t>کسب‌وکارهای بومی و فروشگاه‌های ایرانی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62975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Nazanin" panose="00000400000000000000" pitchFamily="2" charset="-78"/>
                        </a:rPr>
                        <a:t>واتساپ بیزینس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Nazanin" panose="00000400000000000000" pitchFamily="2" charset="-78"/>
                        </a:rPr>
                        <a:t>ارتباط شخصی و سفارش مستقیم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Nazanin" panose="00000400000000000000" pitchFamily="2" charset="-78"/>
                        </a:rPr>
                        <a:t>خدمات و فروش محصول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32458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Nazanin" panose="00000400000000000000" pitchFamily="2" charset="-78"/>
                        </a:rPr>
                        <a:t>آپارات / تیک‌تاک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Nazanin" panose="00000400000000000000" pitchFamily="2" charset="-78"/>
                        </a:rPr>
                        <a:t>نمایش ویدیوهای آموزشی یا سرگرم‌کننده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Nazanin" panose="00000400000000000000" pitchFamily="2" charset="-78"/>
                        </a:rPr>
                        <a:t>برندهای آموزشی و فرهنگی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8884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75911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r" rtl="1"/>
            <a:r>
              <a:rPr lang="fa-IR" dirty="0">
                <a:cs typeface="B Nazanin" panose="00000400000000000000" pitchFamily="2" charset="-78"/>
              </a:rPr>
              <a:t>گام چهارم: طراحی محتوای تبلیغاتی جذاب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793756" y="2382919"/>
            <a:ext cx="8186857" cy="38574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r" rtl="1"/>
            <a:r>
              <a:rPr lang="ar-SA" altLang="en-US" dirty="0">
                <a:cs typeface="B Nazanin" panose="00000400000000000000" pitchFamily="2" charset="-78"/>
              </a:rPr>
              <a:t>تبلیغات دیجیتال</a:t>
            </a:r>
            <a:r>
              <a:rPr lang="en-US" altLang="en-US" dirty="0">
                <a:cs typeface="B Nazanin" panose="00000400000000000000" pitchFamily="2" charset="-78"/>
              </a:rPr>
              <a:t>، </a:t>
            </a:r>
            <a:r>
              <a:rPr lang="ar-SA" altLang="en-US" dirty="0">
                <a:cs typeface="B Nazanin" panose="00000400000000000000" pitchFamily="2" charset="-78"/>
              </a:rPr>
              <a:t>محتوا پادشاه است</a:t>
            </a:r>
            <a:r>
              <a:rPr lang="en-US" altLang="en-US" dirty="0">
                <a:cs typeface="B Nazanin" panose="00000400000000000000" pitchFamily="2" charset="-78"/>
              </a:rPr>
              <a:t> </a:t>
            </a:r>
            <a:r>
              <a:rPr lang="en-US" altLang="en-US" sz="1600" dirty="0">
                <a:cs typeface="B Nazanin" panose="00000400000000000000" pitchFamily="2" charset="-78"/>
              </a:rPr>
              <a:t>👑</a:t>
            </a:r>
            <a:br>
              <a:rPr lang="en-US" altLang="en-US" sz="1600" dirty="0">
                <a:cs typeface="B Nazanin" panose="00000400000000000000" pitchFamily="2" charset="-78"/>
              </a:rPr>
            </a:br>
            <a:r>
              <a:rPr lang="ar-SA" altLang="en-US" sz="1600" dirty="0">
                <a:cs typeface="B Nazanin" panose="00000400000000000000" pitchFamily="2" charset="-78"/>
              </a:rPr>
              <a:t>مخاطب ایرانی نسبت به تبلیغات مستقیم حساس است؛ بنابراین باید محتوای شما</a:t>
            </a:r>
            <a:r>
              <a:rPr lang="en-US" altLang="en-US" sz="1600" dirty="0">
                <a:cs typeface="B Nazanin" panose="00000400000000000000" pitchFamily="2" charset="-78"/>
              </a:rPr>
              <a:t> </a:t>
            </a:r>
            <a:r>
              <a:rPr lang="ar-SA" altLang="en-US" sz="1600" dirty="0">
                <a:cs typeface="B Nazanin" panose="00000400000000000000" pitchFamily="2" charset="-78"/>
              </a:rPr>
              <a:t>داستانی، واقعی و احساسی</a:t>
            </a:r>
            <a:r>
              <a:rPr lang="en-US" altLang="en-US" sz="1600" dirty="0">
                <a:cs typeface="B Nazanin" panose="00000400000000000000" pitchFamily="2" charset="-78"/>
              </a:rPr>
              <a:t> </a:t>
            </a:r>
            <a:r>
              <a:rPr lang="ar-SA" altLang="en-US" sz="1600" dirty="0">
                <a:cs typeface="B Nazanin" panose="00000400000000000000" pitchFamily="2" charset="-78"/>
              </a:rPr>
              <a:t>باشد</a:t>
            </a:r>
            <a:r>
              <a:rPr lang="en-US" altLang="en-US" sz="1600" dirty="0">
                <a:cs typeface="B Nazanin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ar-SA" altLang="en-US" sz="1600" dirty="0">
                <a:cs typeface="B Nazanin" panose="00000400000000000000" pitchFamily="2" charset="-78"/>
              </a:rPr>
              <a:t>اصول طراحی محتوای مؤثر</a:t>
            </a:r>
            <a:r>
              <a:rPr lang="en-US" altLang="en-US" sz="1600" dirty="0">
                <a:cs typeface="B Nazanin" panose="00000400000000000000" pitchFamily="2" charset="-78"/>
              </a:rPr>
              <a:t>:</a:t>
            </a:r>
          </a:p>
          <a:p>
            <a:pPr algn="r" rtl="1"/>
            <a:r>
              <a:rPr lang="ar-SA" altLang="en-US" sz="1600" dirty="0">
                <a:cs typeface="B Nazanin" panose="00000400000000000000" pitchFamily="2" charset="-78"/>
              </a:rPr>
              <a:t>عکس و ویدیو باکیفیت</a:t>
            </a:r>
            <a:r>
              <a:rPr lang="en-US" altLang="en-US" sz="1600" dirty="0">
                <a:cs typeface="B Nazanin" panose="00000400000000000000" pitchFamily="2" charset="-78"/>
              </a:rPr>
              <a:t> </a:t>
            </a:r>
            <a:r>
              <a:rPr lang="ar-SA" altLang="en-US" sz="1600" dirty="0">
                <a:cs typeface="B Nazanin" panose="00000400000000000000" pitchFamily="2" charset="-78"/>
              </a:rPr>
              <a:t>از نور طبیعی استفاده کنید؛ ویدیو کوتاه (کمتر از </a:t>
            </a:r>
            <a:r>
              <a:rPr lang="fa-IR" altLang="en-US" sz="1600" dirty="0">
                <a:cs typeface="B Nazanin" panose="00000400000000000000" pitchFamily="2" charset="-78"/>
              </a:rPr>
              <a:t>۳۰</a:t>
            </a:r>
            <a:r>
              <a:rPr lang="ar-SA" altLang="en-US" sz="1600" dirty="0">
                <a:cs typeface="B Nazanin" panose="00000400000000000000" pitchFamily="2" charset="-78"/>
              </a:rPr>
              <a:t> ثانیه)</a:t>
            </a:r>
            <a:r>
              <a:rPr lang="en-US" altLang="en-US" sz="1600" dirty="0">
                <a:cs typeface="B Nazanin" panose="00000400000000000000" pitchFamily="2" charset="-78"/>
              </a:rPr>
              <a:t>.</a:t>
            </a:r>
          </a:p>
          <a:p>
            <a:pPr algn="r" rtl="1"/>
            <a:r>
              <a:rPr lang="ar-SA" altLang="en-US" sz="1600" dirty="0">
                <a:cs typeface="B Nazanin" panose="00000400000000000000" pitchFamily="2" charset="-78"/>
              </a:rPr>
              <a:t>متن کپشن جذاب</a:t>
            </a:r>
            <a:r>
              <a:rPr lang="fa-IR" altLang="en-US" sz="1600" dirty="0">
                <a:cs typeface="B Nazanin" panose="00000400000000000000" pitchFamily="2" charset="-78"/>
              </a:rPr>
              <a:t>:</a:t>
            </a:r>
            <a:r>
              <a:rPr lang="ar-SA" altLang="en-US" sz="1600" dirty="0">
                <a:cs typeface="B Nazanin" panose="00000400000000000000" pitchFamily="2" charset="-78"/>
              </a:rPr>
              <a:t>شروع با سؤال یا جمله کنجکاوکننده؛ سپس توضیح کوتاه و دعوت به اقدام</a:t>
            </a:r>
            <a:r>
              <a:rPr lang="en-US" altLang="en-US" sz="1600" dirty="0">
                <a:cs typeface="B Nazanin" panose="00000400000000000000" pitchFamily="2" charset="-78"/>
              </a:rPr>
              <a:t> (Call to Action).</a:t>
            </a:r>
          </a:p>
          <a:p>
            <a:pPr marL="0" indent="0" algn="r" rtl="1">
              <a:buNone/>
            </a:pPr>
            <a:r>
              <a:rPr lang="ar-SA" altLang="en-US" sz="1600" dirty="0">
                <a:cs typeface="B Traffic" panose="00000400000000000000" pitchFamily="2" charset="-78"/>
              </a:rPr>
              <a:t>مثال:</a:t>
            </a:r>
            <a:br>
              <a:rPr lang="en-US" altLang="en-US" sz="1600" dirty="0">
                <a:cs typeface="B Traffic" panose="00000400000000000000" pitchFamily="2" charset="-78"/>
              </a:rPr>
            </a:br>
            <a:r>
              <a:rPr lang="ar-SA" altLang="en-US" sz="1600" dirty="0">
                <a:cs typeface="B Traffic" panose="00000400000000000000" pitchFamily="2" charset="-78"/>
              </a:rPr>
              <a:t>«فکر می‌کردی با کمتر از </a:t>
            </a:r>
            <a:r>
              <a:rPr lang="fa-IR" altLang="en-US" sz="1600" dirty="0">
                <a:cs typeface="B Traffic" panose="00000400000000000000" pitchFamily="2" charset="-78"/>
              </a:rPr>
              <a:t>۱۰۰</a:t>
            </a:r>
            <a:r>
              <a:rPr lang="ar-SA" altLang="en-US" sz="1600" dirty="0">
                <a:cs typeface="B Traffic" panose="00000400000000000000" pitchFamily="2" charset="-78"/>
              </a:rPr>
              <a:t> هزار تومان می‌تونی یه دسر مجلسی درست کنی؟</a:t>
            </a:r>
            <a:r>
              <a:rPr lang="en-US" altLang="en-US" sz="1600" dirty="0">
                <a:cs typeface="B Traffic" panose="00000400000000000000" pitchFamily="2" charset="-78"/>
              </a:rPr>
              <a:t> </a:t>
            </a:r>
          </a:p>
          <a:p>
            <a:pPr algn="r" rtl="1"/>
            <a:r>
              <a:rPr lang="ar-SA" altLang="en-US" sz="1600" dirty="0">
                <a:cs typeface="B Nazanin" panose="00000400000000000000" pitchFamily="2" charset="-78"/>
              </a:rPr>
              <a:t>لوگو و رنگ برند ثابت</a:t>
            </a:r>
            <a:r>
              <a:rPr lang="en-US" altLang="en-US" sz="1600" dirty="0">
                <a:cs typeface="B Nazanin" panose="00000400000000000000" pitchFamily="2" charset="-78"/>
              </a:rPr>
              <a:t> </a:t>
            </a:r>
            <a:r>
              <a:rPr lang="ar-SA" altLang="en-US" sz="1600" dirty="0">
                <a:cs typeface="B Nazanin" panose="00000400000000000000" pitchFamily="2" charset="-78"/>
              </a:rPr>
              <a:t>در همه پست‌ها</a:t>
            </a:r>
            <a:r>
              <a:rPr lang="en-US" altLang="en-US" sz="1600" dirty="0">
                <a:cs typeface="B Nazanin" panose="00000400000000000000" pitchFamily="2" charset="-78"/>
              </a:rPr>
              <a:t>.</a:t>
            </a:r>
          </a:p>
          <a:p>
            <a:pPr algn="r" rtl="1"/>
            <a:r>
              <a:rPr lang="ar-SA" altLang="en-US" sz="1600" dirty="0">
                <a:cs typeface="B Nazanin" panose="00000400000000000000" pitchFamily="2" charset="-78"/>
              </a:rPr>
              <a:t>هشتگ‌های هدفمند</a:t>
            </a:r>
            <a:r>
              <a:rPr lang="fa-IR" altLang="en-US" sz="1600" dirty="0">
                <a:cs typeface="B Nazanin" panose="00000400000000000000" pitchFamily="2" charset="-78"/>
              </a:rPr>
              <a:t>:</a:t>
            </a:r>
            <a:r>
              <a:rPr lang="en-US" altLang="en-US" sz="1600" dirty="0">
                <a:cs typeface="B Nazanin" panose="00000400000000000000" pitchFamily="2" charset="-78"/>
              </a:rPr>
              <a:t> </a:t>
            </a:r>
            <a:r>
              <a:rPr lang="ar-SA" altLang="en-US" sz="1600" dirty="0">
                <a:cs typeface="B Nazanin" panose="00000400000000000000" pitchFamily="2" charset="-78"/>
              </a:rPr>
              <a:t>مثلاً #کسب_کار_ایرانی #دستسازه_ایرانی #خرید_تهران</a:t>
            </a:r>
            <a:endParaRPr lang="en-US" altLang="en-US" sz="1600" dirty="0">
              <a:cs typeface="B Nazanin" panose="00000400000000000000" pitchFamily="2" charset="-78"/>
            </a:endParaRPr>
          </a:p>
          <a:p>
            <a:pPr algn="r" rtl="1"/>
            <a:r>
              <a:rPr lang="ar-SA" altLang="en-US" sz="1600" dirty="0">
                <a:cs typeface="B Nazanin" panose="00000400000000000000" pitchFamily="2" charset="-78"/>
              </a:rPr>
              <a:t>زمان‌بندی انتشار</a:t>
            </a:r>
            <a:r>
              <a:rPr lang="fa-IR" altLang="en-US" sz="1600" dirty="0">
                <a:cs typeface="B Nazanin" panose="00000400000000000000" pitchFamily="2" charset="-78"/>
              </a:rPr>
              <a:t>:</a:t>
            </a:r>
            <a:r>
              <a:rPr lang="ar-SA" altLang="en-US" sz="1600" dirty="0">
                <a:cs typeface="B Nazanin" panose="00000400000000000000" pitchFamily="2" charset="-78"/>
              </a:rPr>
              <a:t>عصرها (</a:t>
            </a:r>
            <a:r>
              <a:rPr lang="fa-IR" altLang="en-US" sz="1600" dirty="0">
                <a:cs typeface="B Nazanin" panose="00000400000000000000" pitchFamily="2" charset="-78"/>
              </a:rPr>
              <a:t>۱۸</a:t>
            </a:r>
            <a:r>
              <a:rPr lang="ar-SA" altLang="en-US" sz="1600" dirty="0">
                <a:cs typeface="B Nazanin" panose="00000400000000000000" pitchFamily="2" charset="-78"/>
              </a:rPr>
              <a:t> تا </a:t>
            </a:r>
            <a:r>
              <a:rPr lang="fa-IR" altLang="en-US" sz="1600" dirty="0">
                <a:cs typeface="B Nazanin" panose="00000400000000000000" pitchFamily="2" charset="-78"/>
              </a:rPr>
              <a:t>۲۱</a:t>
            </a:r>
            <a:r>
              <a:rPr lang="ar-SA" altLang="en-US" sz="1600" dirty="0">
                <a:cs typeface="B Nazanin" panose="00000400000000000000" pitchFamily="2" charset="-78"/>
              </a:rPr>
              <a:t>) و آخر هفته‌ها معمولاً بازده بیشتری دارد</a:t>
            </a:r>
            <a:r>
              <a:rPr lang="en-US" altLang="en-US" sz="1600" dirty="0">
                <a:cs typeface="B Nazanin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altLang="en-US" dirty="0">
                <a:cs typeface="B Nazanin" panose="00000400000000000000" pitchFamily="2" charset="-78"/>
              </a:rPr>
              <a:t>📌 </a:t>
            </a:r>
            <a:r>
              <a:rPr lang="ar-SA" altLang="en-US" dirty="0">
                <a:cs typeface="B Nazanin" panose="00000400000000000000" pitchFamily="2" charset="-78"/>
              </a:rPr>
              <a:t>نکته</a:t>
            </a:r>
            <a:r>
              <a:rPr lang="en-US" altLang="en-US" dirty="0">
                <a:cs typeface="B Nazanin" panose="00000400000000000000" pitchFamily="2" charset="-78"/>
              </a:rPr>
              <a:t>: </a:t>
            </a:r>
            <a:r>
              <a:rPr lang="ar-SA" altLang="en-US" dirty="0">
                <a:cs typeface="B Nazanin" panose="00000400000000000000" pitchFamily="2" charset="-78"/>
              </a:rPr>
              <a:t>محتوا را طوری بسازید که به‌جای “تبلیغ”، شبیه “توصیه از طرف یک دوست” به نظر برسد</a:t>
            </a:r>
            <a:r>
              <a:rPr lang="en-US" altLang="en-US" dirty="0">
                <a:cs typeface="B Nazanin" panose="00000400000000000000" pitchFamily="2" charset="-7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81625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r" rtl="1"/>
            <a:r>
              <a:rPr lang="fa-IR" dirty="0">
                <a:cs typeface="B Nazanin" panose="00000400000000000000" pitchFamily="2" charset="-78"/>
              </a:rPr>
              <a:t>گام پنجم: اجرای کمپین تبلیغاتی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algn="r" rtl="1"/>
            <a:r>
              <a:rPr lang="fa-IR" sz="1600" dirty="0">
                <a:cs typeface="B Nazanin" panose="00000400000000000000" pitchFamily="2" charset="-78"/>
              </a:rPr>
              <a:t>دو مسیر اصلی برای اجرای تبلیغ در شبکه‌های اجتماعی وجود دارد:</a:t>
            </a:r>
          </a:p>
          <a:p>
            <a:pPr algn="r" rtl="1"/>
            <a:r>
              <a:rPr lang="fa-IR" sz="1600" dirty="0">
                <a:cs typeface="B Nazanin" panose="00000400000000000000" pitchFamily="2" charset="-78"/>
              </a:rPr>
              <a:t>الف) تبلیغات پولی درون‌برنامه‌ای (</a:t>
            </a:r>
            <a:r>
              <a:rPr lang="en-US" sz="1600" dirty="0">
                <a:cs typeface="B Nazanin" panose="00000400000000000000" pitchFamily="2" charset="-78"/>
              </a:rPr>
              <a:t>Sponsored Ads)</a:t>
            </a:r>
          </a:p>
          <a:p>
            <a:pPr algn="r" rtl="1"/>
            <a:r>
              <a:rPr lang="fa-IR" sz="1600" dirty="0">
                <a:cs typeface="B Nazanin" panose="00000400000000000000" pitchFamily="2" charset="-78"/>
              </a:rPr>
              <a:t>در این روش از سیستم تبلیغات خود پلتفرم (مثل </a:t>
            </a:r>
            <a:r>
              <a:rPr lang="en-US" sz="1600" dirty="0">
                <a:cs typeface="B Nazanin" panose="00000400000000000000" pitchFamily="2" charset="-78"/>
              </a:rPr>
              <a:t>Meta Ads </a:t>
            </a:r>
            <a:r>
              <a:rPr lang="fa-IR" sz="1600" dirty="0">
                <a:cs typeface="B Nazanin" panose="00000400000000000000" pitchFamily="2" charset="-78"/>
              </a:rPr>
              <a:t>یا روبیکا ادز) استفاده می‌شود.</a:t>
            </a:r>
            <a:br>
              <a:rPr lang="fa-IR" sz="1600" dirty="0">
                <a:cs typeface="B Nazanin" panose="00000400000000000000" pitchFamily="2" charset="-78"/>
              </a:rPr>
            </a:br>
            <a:r>
              <a:rPr lang="fa-IR" sz="1600" dirty="0">
                <a:cs typeface="B Nazanin" panose="00000400000000000000" pitchFamily="2" charset="-78"/>
              </a:rPr>
              <a:t>می‌توانید شهر، سن، جنسیت و علایق کاربران را دقیقاً مشخص کنید.</a:t>
            </a:r>
          </a:p>
          <a:p>
            <a:pPr algn="r" rtl="1"/>
            <a:r>
              <a:rPr lang="en-US" sz="1600" dirty="0">
                <a:cs typeface="B Nazanin" panose="00000400000000000000" pitchFamily="2" charset="-78"/>
              </a:rPr>
              <a:t>💰 </a:t>
            </a:r>
            <a:r>
              <a:rPr lang="fa-IR" sz="1600" dirty="0">
                <a:cs typeface="B Nazanin" panose="00000400000000000000" pitchFamily="2" charset="-78"/>
              </a:rPr>
              <a:t>نکات برای کاهش هزینه‌ها:</a:t>
            </a:r>
          </a:p>
          <a:p>
            <a:pPr algn="r" rtl="1"/>
            <a:r>
              <a:rPr lang="fa-IR" sz="1600" dirty="0">
                <a:cs typeface="B Nazanin" panose="00000400000000000000" pitchFamily="2" charset="-78"/>
              </a:rPr>
              <a:t>ابتدا بودجه کوچک (مثلاً روزی ۱۰۰ تا ۲۰۰ هزار تومان) تست کنید.</a:t>
            </a:r>
          </a:p>
          <a:p>
            <a:pPr algn="r" rtl="1"/>
            <a:r>
              <a:rPr lang="fa-IR" sz="1600" dirty="0">
                <a:cs typeface="B Nazanin" panose="00000400000000000000" pitchFamily="2" charset="-78"/>
              </a:rPr>
              <a:t>چند مدل تبلیغ بسازید و ببینید کدام بهتر جواب می‌دهد.</a:t>
            </a:r>
          </a:p>
          <a:p>
            <a:pPr algn="r" rtl="1"/>
            <a:r>
              <a:rPr lang="fa-IR" sz="1600" dirty="0">
                <a:cs typeface="B Nazanin" panose="00000400000000000000" pitchFamily="2" charset="-78"/>
              </a:rPr>
              <a:t>پس از یک هفته، فقط بهترین را ادامه دهید.</a:t>
            </a:r>
          </a:p>
          <a:p>
            <a:pPr algn="r" rtl="1"/>
            <a:endParaRPr lang="en-US" sz="16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119577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r" rtl="1"/>
            <a:r>
              <a:rPr lang="fa-IR" dirty="0">
                <a:cs typeface="B Nazanin" panose="00000400000000000000" pitchFamily="2" charset="-78"/>
              </a:rPr>
              <a:t>گام ششم: پاسخگویی و تعامل با مشتری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algn="r" rtl="1"/>
            <a:r>
              <a:rPr lang="fa-IR" sz="1600" dirty="0">
                <a:cs typeface="B Nazanin" panose="00000400000000000000" pitchFamily="2" charset="-78"/>
              </a:rPr>
              <a:t>وقتی تبلیغ اجرا می‌شود، مهم‌ترین مرحله شروع می‌شود: پاسخگویی سریع.</a:t>
            </a:r>
            <a:br>
              <a:rPr lang="fa-IR" sz="1600" dirty="0">
                <a:cs typeface="B Nazanin" panose="00000400000000000000" pitchFamily="2" charset="-78"/>
              </a:rPr>
            </a:br>
            <a:r>
              <a:rPr lang="fa-IR" sz="1600" dirty="0">
                <a:cs typeface="B Nazanin" panose="00000400000000000000" pitchFamily="2" charset="-78"/>
              </a:rPr>
              <a:t>کاربران ایرانی انتظار دارند ظرف چند دقیقه پاسخ پیامشان را بگیرند.</a:t>
            </a:r>
          </a:p>
          <a:p>
            <a:pPr marL="0" indent="0" algn="r" rtl="1">
              <a:buNone/>
            </a:pPr>
            <a:r>
              <a:rPr lang="en-US" sz="1600" dirty="0">
                <a:cs typeface="B Nazanin" panose="00000400000000000000" pitchFamily="2" charset="-78"/>
              </a:rPr>
              <a:t>✅ </a:t>
            </a:r>
            <a:r>
              <a:rPr lang="fa-IR" sz="1600" dirty="0">
                <a:cs typeface="B Nazanin" panose="00000400000000000000" pitchFamily="2" charset="-78"/>
              </a:rPr>
              <a:t>توصیه‌ها:</a:t>
            </a:r>
          </a:p>
          <a:p>
            <a:pPr algn="r" rtl="1"/>
            <a:r>
              <a:rPr lang="fa-IR" sz="1600" dirty="0">
                <a:cs typeface="B Nazanin" panose="00000400000000000000" pitchFamily="2" charset="-78"/>
              </a:rPr>
              <a:t>از واتساپ بیزینس یا دایرکت اینستاگرام برای پاسخگویی استفاده کنید.</a:t>
            </a:r>
          </a:p>
          <a:p>
            <a:pPr algn="r" rtl="1"/>
            <a:r>
              <a:rPr lang="fa-IR" sz="1600" dirty="0">
                <a:cs typeface="B Nazanin" panose="00000400000000000000" pitchFamily="2" charset="-78"/>
              </a:rPr>
              <a:t>جملات کوتاه، مودبانه و با لحن انسانی بنویسید.</a:t>
            </a:r>
          </a:p>
          <a:p>
            <a:pPr algn="r" rtl="1"/>
            <a:r>
              <a:rPr lang="fa-IR" sz="1600" dirty="0">
                <a:cs typeface="B Nazanin" panose="00000400000000000000" pitchFamily="2" charset="-78"/>
              </a:rPr>
              <a:t>سوالات پرتکرار را در قالب "پاسخ خودکار" تنظیم کنید.</a:t>
            </a:r>
          </a:p>
          <a:p>
            <a:pPr algn="r" rtl="1"/>
            <a:r>
              <a:rPr lang="fa-IR" sz="1600" dirty="0">
                <a:cs typeface="B Nazanin" panose="00000400000000000000" pitchFamily="2" charset="-78"/>
              </a:rPr>
              <a:t>پیگیری کنید که آیا مشتری راضی بوده یا نیاز به راهنمایی دارد.</a:t>
            </a:r>
          </a:p>
          <a:p>
            <a:pPr marL="0" indent="0" algn="r" rtl="1">
              <a:buNone/>
            </a:pPr>
            <a:r>
              <a:rPr lang="en-US" sz="1600" dirty="0">
                <a:cs typeface="B Nazanin" panose="00000400000000000000" pitchFamily="2" charset="-78"/>
              </a:rPr>
              <a:t>📌 </a:t>
            </a:r>
            <a:r>
              <a:rPr lang="fa-IR" sz="1600" dirty="0">
                <a:cs typeface="B Nazanin" panose="00000400000000000000" pitchFamily="2" charset="-78"/>
              </a:rPr>
              <a:t>نکته طلایی: نحوه پاسخگویی شما گاهی مهم‌تر از خود محصول است.</a:t>
            </a:r>
          </a:p>
          <a:p>
            <a:pPr algn="r" rtl="1"/>
            <a:endParaRPr lang="en-US" sz="16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940684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r" rtl="1"/>
            <a:r>
              <a:rPr lang="fa-IR" dirty="0">
                <a:cs typeface="B Nazanin" panose="00000400000000000000" pitchFamily="2" charset="-78"/>
              </a:rPr>
              <a:t>گام هفتم: ارزیابی و بهینه‌سازی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3093951"/>
            <a:ext cx="8825659" cy="3416300"/>
          </a:xfrm>
        </p:spPr>
        <p:txBody>
          <a:bodyPr vert="horz" lIns="91440" tIns="45720" rIns="91440" bIns="45720" rtlCol="0">
            <a:normAutofit/>
          </a:bodyPr>
          <a:lstStyle/>
          <a:p>
            <a:pPr algn="r" rtl="1"/>
            <a:endParaRPr lang="fa-IR" sz="1600" dirty="0">
              <a:cs typeface="B Nazanin" panose="00000400000000000000" pitchFamily="2" charset="-78"/>
            </a:endParaRPr>
          </a:p>
          <a:p>
            <a:pPr algn="r" rtl="1"/>
            <a:endParaRPr lang="fa-IR" sz="1600" dirty="0">
              <a:cs typeface="B Nazanin" panose="00000400000000000000" pitchFamily="2" charset="-78"/>
            </a:endParaRPr>
          </a:p>
          <a:p>
            <a:pPr algn="r" rtl="1"/>
            <a:endParaRPr lang="fa-IR" sz="1600" dirty="0">
              <a:cs typeface="B Nazanin" panose="00000400000000000000" pitchFamily="2" charset="-78"/>
            </a:endParaRPr>
          </a:p>
          <a:p>
            <a:pPr algn="r" rtl="1"/>
            <a:endParaRPr lang="fa-IR" sz="1600" dirty="0">
              <a:cs typeface="B Nazanin" panose="00000400000000000000" pitchFamily="2" charset="-78"/>
            </a:endParaRPr>
          </a:p>
          <a:p>
            <a:pPr algn="r" rtl="1"/>
            <a:endParaRPr lang="fa-IR" sz="1600" dirty="0">
              <a:cs typeface="B Nazanin" panose="00000400000000000000" pitchFamily="2" charset="-78"/>
            </a:endParaRPr>
          </a:p>
          <a:p>
            <a:pPr algn="r" rtl="1"/>
            <a:endParaRPr lang="fa-IR" sz="1600" dirty="0">
              <a:cs typeface="B Nazanin" panose="00000400000000000000" pitchFamily="2" charset="-78"/>
            </a:endParaRPr>
          </a:p>
          <a:p>
            <a:pPr algn="r" rtl="1"/>
            <a:r>
              <a:rPr lang="fa-IR" sz="2400" dirty="0">
                <a:cs typeface="B Nazanin" panose="00000400000000000000" pitchFamily="2" charset="-78"/>
              </a:rPr>
              <a:t>تبلیغ زمانی ارزشمند است که بتوانید اندازه‌گیری کنید چه نتیجه‌ای داده است</a:t>
            </a:r>
            <a:r>
              <a:rPr lang="fa-IR" sz="1600" dirty="0">
                <a:cs typeface="B Nazanin" panose="00000400000000000000" pitchFamily="2" charset="-78"/>
              </a:rPr>
              <a:t>.</a:t>
            </a:r>
            <a:endParaRPr lang="en-US" sz="1600" dirty="0">
              <a:cs typeface="B Nazanin" panose="00000400000000000000" pitchFamily="2" charset="-78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8024980"/>
              </p:ext>
            </p:extLst>
          </p:nvPr>
        </p:nvGraphicFramePr>
        <p:xfrm>
          <a:off x="1380144" y="2603500"/>
          <a:ext cx="8761413" cy="1828800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2920471">
                  <a:extLst>
                    <a:ext uri="{9D8B030D-6E8A-4147-A177-3AD203B41FA5}">
                      <a16:colId xmlns:a16="http://schemas.microsoft.com/office/drawing/2014/main" val="3341704057"/>
                    </a:ext>
                  </a:extLst>
                </a:gridCol>
                <a:gridCol w="2920471">
                  <a:extLst>
                    <a:ext uri="{9D8B030D-6E8A-4147-A177-3AD203B41FA5}">
                      <a16:colId xmlns:a16="http://schemas.microsoft.com/office/drawing/2014/main" val="1999165955"/>
                    </a:ext>
                  </a:extLst>
                </a:gridCol>
                <a:gridCol w="2920471">
                  <a:extLst>
                    <a:ext uri="{9D8B030D-6E8A-4147-A177-3AD203B41FA5}">
                      <a16:colId xmlns:a16="http://schemas.microsoft.com/office/drawing/2014/main" val="20035633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fa-IR" dirty="0">
                          <a:cs typeface="B Nazanin" panose="00000400000000000000" pitchFamily="2" charset="-78"/>
                        </a:rPr>
                        <a:t>شاخص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a-IR">
                          <a:cs typeface="B Nazanin" panose="00000400000000000000" pitchFamily="2" charset="-78"/>
                        </a:rPr>
                        <a:t>توضیح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a-IR">
                          <a:cs typeface="B Nazanin" panose="00000400000000000000" pitchFamily="2" charset="-78"/>
                        </a:rPr>
                        <a:t>ابزار اندازه‌گیری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93002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>
                          <a:cs typeface="B Nazanin" panose="00000400000000000000" pitchFamily="2" charset="-78"/>
                        </a:rPr>
                        <a:t>Reach </a:t>
                      </a:r>
                      <a:r>
                        <a:rPr lang="fa-IR" dirty="0">
                          <a:cs typeface="B Nazanin" panose="00000400000000000000" pitchFamily="2" charset="-78"/>
                        </a:rPr>
                        <a:t>تعداد دیده شدن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a-IR">
                          <a:cs typeface="B Nazanin" panose="00000400000000000000" pitchFamily="2" charset="-78"/>
                        </a:rPr>
                        <a:t>چند نفر تبلیغ را دیده‌اند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a-IR">
                          <a:cs typeface="B Nazanin" panose="00000400000000000000" pitchFamily="2" charset="-78"/>
                        </a:rPr>
                        <a:t>آمار پست در اینستاگرام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4178731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>
                          <a:cs typeface="B Nazanin" panose="00000400000000000000" pitchFamily="2" charset="-78"/>
                        </a:rPr>
                        <a:t>Engagement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Nazanin" panose="00000400000000000000" pitchFamily="2" charset="-78"/>
                        </a:rPr>
                        <a:t>لایک، نظر، اشتراک‌گذاری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cs typeface="B Nazanin" panose="00000400000000000000" pitchFamily="2" charset="-78"/>
                        </a:rPr>
                        <a:t>Insights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985745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>
                          <a:cs typeface="B Nazanin" panose="00000400000000000000" pitchFamily="2" charset="-78"/>
                        </a:rPr>
                        <a:t>Conversion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Nazanin" panose="00000400000000000000" pitchFamily="2" charset="-78"/>
                        </a:rPr>
                        <a:t>چند نفر خرید یا ثبت‌نام کرده‌اند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Nazanin" panose="00000400000000000000" pitchFamily="2" charset="-78"/>
                        </a:rPr>
                        <a:t>لینک واتساپ / کد تخفیف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587573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>
                          <a:cs typeface="B Nazanin" panose="00000400000000000000" pitchFamily="2" charset="-78"/>
                        </a:rPr>
                        <a:t>ROI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Nazanin" panose="00000400000000000000" pitchFamily="2" charset="-78"/>
                        </a:rPr>
                        <a:t>نسبت هزینه به درآمد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Nazanin" panose="00000400000000000000" pitchFamily="2" charset="-78"/>
                        </a:rPr>
                        <a:t>حسابداری ساده فروش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67267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77482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en-US" dirty="0"/>
              <a:t>convention rate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/>
          </a:p>
          <a:p>
            <a:endParaRPr lang="en-US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0336959"/>
              </p:ext>
            </p:extLst>
          </p:nvPr>
        </p:nvGraphicFramePr>
        <p:xfrm>
          <a:off x="1155700" y="3397250"/>
          <a:ext cx="8761412" cy="1828800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4380706">
                  <a:extLst>
                    <a:ext uri="{9D8B030D-6E8A-4147-A177-3AD203B41FA5}">
                      <a16:colId xmlns:a16="http://schemas.microsoft.com/office/drawing/2014/main" val="3863539935"/>
                    </a:ext>
                  </a:extLst>
                </a:gridCol>
                <a:gridCol w="4380706">
                  <a:extLst>
                    <a:ext uri="{9D8B030D-6E8A-4147-A177-3AD203B41FA5}">
                      <a16:colId xmlns:a16="http://schemas.microsoft.com/office/drawing/2014/main" val="2506676555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r>
                        <a:rPr lang="fa-IR" sz="1800" dirty="0">
                          <a:cs typeface="B Nazanin" panose="00000400000000000000" pitchFamily="2" charset="-78"/>
                        </a:rPr>
                        <a:t>نوع تبدیل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a-IR" sz="1800" dirty="0">
                          <a:cs typeface="B Nazanin" panose="00000400000000000000" pitchFamily="2" charset="-78"/>
                        </a:rPr>
                        <a:t>مثال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30824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fa-IR" sz="1800">
                          <a:cs typeface="B Nazanin" panose="00000400000000000000" pitchFamily="2" charset="-78"/>
                        </a:rPr>
                        <a:t>خرید محصول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a-IR" sz="1800" dirty="0">
                          <a:cs typeface="B Nazanin" panose="00000400000000000000" pitchFamily="2" charset="-78"/>
                        </a:rPr>
                        <a:t>تکمیل خرید در سایت فروشگاهی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99894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fa-IR" sz="1800" dirty="0">
                          <a:cs typeface="B Nazanin" panose="00000400000000000000" pitchFamily="2" charset="-78"/>
                        </a:rPr>
                        <a:t>لیدسازی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a-IR" sz="1800" dirty="0">
                          <a:cs typeface="B Nazanin" panose="00000400000000000000" pitchFamily="2" charset="-78"/>
                        </a:rPr>
                        <a:t>ثبت شماره تماس یا پر کردن فرم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115316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fa-IR" sz="1800">
                          <a:cs typeface="B Nazanin" panose="00000400000000000000" pitchFamily="2" charset="-78"/>
                        </a:rPr>
                        <a:t>تعاملی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a-IR" sz="1800" dirty="0">
                          <a:cs typeface="B Nazanin" panose="00000400000000000000" pitchFamily="2" charset="-78"/>
                        </a:rPr>
                        <a:t>کلیک روی دکمه، دنبال کردن پیج، دانلود فایل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106093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fa-IR" sz="1800">
                          <a:cs typeface="B Nazanin" panose="00000400000000000000" pitchFamily="2" charset="-78"/>
                        </a:rPr>
                        <a:t>وفاداری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a-IR" sz="1800" dirty="0">
                          <a:cs typeface="B Nazanin" panose="00000400000000000000" pitchFamily="2" charset="-78"/>
                        </a:rPr>
                        <a:t>عضویت در باشگاه مشتریان، ثبت‌نام خبرنامه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2855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8464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>
                <a:cs typeface="B Nazanin" panose="00000400000000000000" pitchFamily="2" charset="-78"/>
              </a:rPr>
              <a:t>۱. انتخاب رسانه تبلیغاتی مناسب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marL="0" indent="0" algn="r" rtl="1">
              <a:buNone/>
            </a:pPr>
            <a:r>
              <a:rPr lang="fa-IR" sz="3200" dirty="0">
                <a:cs typeface="B Nazanin" panose="00000400000000000000" pitchFamily="2" charset="-78"/>
              </a:rPr>
              <a:t>کسب‌وکارهای کوچک معمولاً با محدودیت بودجه، نیروی انسانی و دسترسی به رسانه‌های بزرگ مواجه‌اند.</a:t>
            </a:r>
          </a:p>
          <a:p>
            <a:pPr marL="0" indent="0" algn="r" rtl="1">
              <a:buNone/>
            </a:pPr>
            <a:r>
              <a:rPr lang="fa-IR" sz="3200" dirty="0">
                <a:cs typeface="B Nazanin" panose="00000400000000000000" pitchFamily="2" charset="-78"/>
              </a:rPr>
              <a:t> در چنین شرایطی، انتخاب هوشمندانه‌ی رسانه تبلیغاتی می‌تواند تفاوت بین رشد و شکست باشد.</a:t>
            </a:r>
          </a:p>
          <a:p>
            <a:pPr algn="r" rtl="1">
              <a:buFont typeface="+mj-lt"/>
              <a:buAutoNum type="arabicPeriod"/>
            </a:pPr>
            <a:endParaRPr lang="en-US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680933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/>
              <a:t>۱</a:t>
            </a:r>
            <a:r>
              <a:rPr lang="fa-IR" dirty="0">
                <a:cs typeface="B Nazanin" panose="00000400000000000000" pitchFamily="2" charset="-78"/>
              </a:rPr>
              <a:t>) رقابت شدید بین کسب‌وکارها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marL="0" indent="0" algn="r" rtl="1">
              <a:buNone/>
            </a:pPr>
            <a:r>
              <a:rPr lang="fa-IR" sz="1600" dirty="0">
                <a:cs typeface="B Nazanin" panose="00000400000000000000" pitchFamily="2" charset="-78"/>
              </a:rPr>
              <a:t>در بازار ایران، بهینه‌سازی نرخ تبدیل به‌همین دلیل اهمیت ویژه دارد که:</a:t>
            </a:r>
          </a:p>
          <a:p>
            <a:pPr algn="r" rtl="1"/>
            <a:r>
              <a:rPr lang="fa-IR" sz="1600" dirty="0">
                <a:cs typeface="B Nazanin" panose="00000400000000000000" pitchFamily="2" charset="-78"/>
              </a:rPr>
              <a:t>در اکثر حوزه‌ها، تعداد زیاد فروشگاه‌ها و برندها باعث شده مشتری گزینه‌های فراوانی داشته باشد؛ مثلاً:</a:t>
            </a:r>
          </a:p>
          <a:p>
            <a:pPr algn="r" rtl="1"/>
            <a:r>
              <a:rPr lang="fa-IR" sz="1600" dirty="0">
                <a:cs typeface="B Nazanin" panose="00000400000000000000" pitchFamily="2" charset="-78"/>
              </a:rPr>
              <a:t>فروشگاه‌های آنلاین پوشاک کوچک و بزرگ</a:t>
            </a:r>
          </a:p>
          <a:p>
            <a:pPr algn="r" rtl="1"/>
            <a:r>
              <a:rPr lang="fa-IR" sz="1600" dirty="0">
                <a:cs typeface="B Nazanin" panose="00000400000000000000" pitchFamily="2" charset="-78"/>
              </a:rPr>
              <a:t>فروشگاه‌های لوازم خانگی اینترنتی</a:t>
            </a:r>
          </a:p>
          <a:p>
            <a:pPr algn="r" rtl="1"/>
            <a:r>
              <a:rPr lang="fa-IR" sz="1600" dirty="0">
                <a:cs typeface="B Nazanin" panose="00000400000000000000" pitchFamily="2" charset="-78"/>
              </a:rPr>
              <a:t>فروش پرفیوم و آرایشی بهداشتی در اینستاگرام</a:t>
            </a:r>
          </a:p>
          <a:p>
            <a:pPr algn="r" rtl="1"/>
            <a:r>
              <a:rPr lang="fa-IR" sz="1600" dirty="0">
                <a:cs typeface="B Nazanin" panose="00000400000000000000" pitchFamily="2" charset="-78"/>
              </a:rPr>
              <a:t>کسب‌وکارهای خدمات دیجیتال</a:t>
            </a:r>
          </a:p>
          <a:p>
            <a:pPr algn="r" rtl="1"/>
            <a:r>
              <a:rPr lang="fa-IR" sz="1600" dirty="0">
                <a:cs typeface="B Nazanin" panose="00000400000000000000" pitchFamily="2" charset="-78"/>
              </a:rPr>
              <a:t>وقتی مشتری چندین انتخاب دارد، اگر سایت یا صفحه فروش شما تجربه خرید خوبی ندهد، مشتری در چند ثانیه سراغ رقیب می‌رود.</a:t>
            </a:r>
          </a:p>
        </p:txBody>
      </p:sp>
    </p:spTree>
    <p:extLst>
      <p:ext uri="{BB962C8B-B14F-4D97-AF65-F5344CB8AC3E}">
        <p14:creationId xmlns:p14="http://schemas.microsoft.com/office/powerpoint/2010/main" val="5331997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>
                <a:cs typeface="B Nazanin" panose="00000400000000000000" pitchFamily="2" charset="-78"/>
              </a:rPr>
              <a:t>۲)</a:t>
            </a:r>
            <a:r>
              <a:rPr lang="fa-IR" dirty="0"/>
              <a:t> </a:t>
            </a:r>
            <a:r>
              <a:rPr lang="fa-IR" dirty="0">
                <a:cs typeface="B Nazanin" panose="00000400000000000000" pitchFamily="2" charset="-78"/>
              </a:rPr>
              <a:t>رفتار حساس مشتریان ایرانی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marL="0" indent="0" algn="r" rtl="1">
              <a:buNone/>
            </a:pPr>
            <a:r>
              <a:rPr lang="fa-IR" dirty="0">
                <a:cs typeface="B Nazanin" panose="00000400000000000000" pitchFamily="2" charset="-78"/>
              </a:rPr>
              <a:t>مشتری ایرانی به‌دلایل زیر خیلی دقیق و شکاک رفتار می‌کند:</a:t>
            </a:r>
          </a:p>
          <a:p>
            <a:pPr marL="0" indent="0" algn="r" rtl="1">
              <a:buNone/>
            </a:pPr>
            <a:r>
              <a:rPr lang="fa-IR" dirty="0">
                <a:cs typeface="B Nazanin" panose="00000400000000000000" pitchFamily="2" charset="-78"/>
              </a:rPr>
              <a:t>علت‌ها:</a:t>
            </a:r>
          </a:p>
          <a:p>
            <a:pPr marL="0" indent="0" algn="r" rtl="1">
              <a:buNone/>
            </a:pPr>
            <a:r>
              <a:rPr lang="fa-IR" dirty="0">
                <a:cs typeface="B Nazanin" panose="00000400000000000000" pitchFamily="2" charset="-78"/>
              </a:rPr>
              <a:t>سابقه تجربه‌های بد در خرید آنلاین</a:t>
            </a:r>
          </a:p>
          <a:p>
            <a:pPr marL="0" indent="0" algn="r" rtl="1">
              <a:buNone/>
            </a:pPr>
            <a:r>
              <a:rPr lang="fa-IR" dirty="0">
                <a:cs typeface="B Nazanin" panose="00000400000000000000" pitchFamily="2" charset="-78"/>
              </a:rPr>
              <a:t>نگرانی از کیفیت کالا</a:t>
            </a:r>
          </a:p>
          <a:p>
            <a:pPr marL="0" indent="0" algn="r" rtl="1">
              <a:buNone/>
            </a:pPr>
            <a:r>
              <a:rPr lang="fa-IR" dirty="0">
                <a:cs typeface="B Nazanin" panose="00000400000000000000" pitchFamily="2" charset="-78"/>
              </a:rPr>
              <a:t>ترس از عدم پاسخگویی فروشنده پس از فروش</a:t>
            </a:r>
          </a:p>
          <a:p>
            <a:pPr marL="0" indent="0" algn="r" rtl="1">
              <a:buNone/>
            </a:pPr>
            <a:r>
              <a:rPr lang="fa-IR" dirty="0">
                <a:cs typeface="B Nazanin" panose="00000400000000000000" pitchFamily="2" charset="-78"/>
              </a:rPr>
              <a:t>حساسیت به قیمت و ارزش خرید</a:t>
            </a:r>
          </a:p>
          <a:p>
            <a:pPr marL="0" indent="0" algn="r" rtl="1">
              <a:buNone/>
            </a:pPr>
            <a:r>
              <a:rPr lang="fa-IR" dirty="0">
                <a:cs typeface="B Nazanin" panose="00000400000000000000" pitchFamily="2" charset="-78"/>
              </a:rPr>
              <a:t>نیاز به اعتمادسازی بیشتر</a:t>
            </a:r>
          </a:p>
          <a:p>
            <a:pPr marL="0" indent="0" algn="r" rtl="1">
              <a:buNone/>
            </a:pPr>
            <a:endParaRPr lang="en-US" sz="16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901996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FD7D8-8A50-4072-A0AF-5C05CD446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79EA6-96FC-4072-956A-E2F7B1DCA4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B3116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fa-IR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B Nazanin" panose="00000400000000000000" pitchFamily="2" charset="-78"/>
              </a:rPr>
              <a:t>بنابراین مشتری ایرانی قبل از خرید:</a:t>
            </a: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B3116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B Nazanin" panose="00000400000000000000" pitchFamily="2" charset="-78"/>
              </a:rPr>
              <a:t>🔹 </a:t>
            </a:r>
            <a:r>
              <a:rPr kumimoji="0" lang="fa-IR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B Nazanin" panose="00000400000000000000" pitchFamily="2" charset="-78"/>
              </a:rPr>
              <a:t>نظرات را دقیق می‌خواند.</a:t>
            </a:r>
            <a:br>
              <a:rPr kumimoji="0" lang="fa-IR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B Nazanin" panose="00000400000000000000" pitchFamily="2" charset="-78"/>
              </a:rPr>
            </a:b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B Nazanin" panose="00000400000000000000" pitchFamily="2" charset="-78"/>
              </a:rPr>
              <a:t>🔹 </a:t>
            </a:r>
            <a:r>
              <a:rPr kumimoji="0" lang="fa-IR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B Nazanin" panose="00000400000000000000" pitchFamily="2" charset="-78"/>
              </a:rPr>
              <a:t>قیمت‌ها را مقایسه می‌کند.</a:t>
            </a:r>
            <a:br>
              <a:rPr kumimoji="0" lang="fa-IR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B Nazanin" panose="00000400000000000000" pitchFamily="2" charset="-78"/>
              </a:rPr>
            </a:b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B Nazanin" panose="00000400000000000000" pitchFamily="2" charset="-78"/>
              </a:rPr>
              <a:t>🔹 </a:t>
            </a:r>
            <a:r>
              <a:rPr kumimoji="0" lang="fa-IR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B Nazanin" panose="00000400000000000000" pitchFamily="2" charset="-78"/>
              </a:rPr>
              <a:t>دنبال نماد اعتماد و گارانتی می‌گردد.</a:t>
            </a:r>
            <a:br>
              <a:rPr kumimoji="0" lang="fa-IR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B Nazanin" panose="00000400000000000000" pitchFamily="2" charset="-78"/>
              </a:rPr>
            </a:b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B Nazanin" panose="00000400000000000000" pitchFamily="2" charset="-78"/>
              </a:rPr>
              <a:t>🔹 </a:t>
            </a:r>
            <a:r>
              <a:rPr kumimoji="0" lang="fa-IR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B Nazanin" panose="00000400000000000000" pitchFamily="2" charset="-78"/>
              </a:rPr>
              <a:t>اگر فرایند خرید پیچیده باشد، سریع انصراف می‌دهد.</a:t>
            </a: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B31166"/>
              </a:buClr>
              <a:buSzPct val="80000"/>
              <a:buFont typeface="Wingdings 3" charset="2"/>
              <a:buNone/>
              <a:tabLst/>
              <a:defRPr/>
            </a:pPr>
            <a:endParaRPr kumimoji="0" lang="fa-IR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B Nazanin" panose="00000400000000000000" pitchFamily="2" charset="-78"/>
            </a:endParaRP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B3116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fa-I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B Nazanin" panose="00000400000000000000" pitchFamily="2" charset="-78"/>
              </a:rPr>
              <a:t>نتیجه:</a:t>
            </a:r>
            <a:br>
              <a:rPr kumimoji="0" lang="fa-I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B Nazanin" panose="00000400000000000000" pitchFamily="2" charset="-78"/>
              </a:rPr>
            </a:br>
            <a:r>
              <a:rPr kumimoji="0" lang="fa-I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B Nazanin" panose="00000400000000000000" pitchFamily="2" charset="-78"/>
              </a:rPr>
              <a:t>تجربه کاربری خوب = افزایش اعتماد + خرید سریع‌تر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4367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>
                <a:cs typeface="B Nazanin" panose="00000400000000000000" pitchFamily="2" charset="-78"/>
              </a:rPr>
              <a:t>یک معیار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algn="r" rtl="1"/>
            <a:r>
              <a:rPr lang="fa-IR" sz="1600" dirty="0">
                <a:cs typeface="B Nazanin" panose="00000400000000000000" pitchFamily="2" charset="-78"/>
              </a:rPr>
              <a:t>در تجارت الکترونیک ایران، به‌خصوص برای فروشگاه‌های کوچک و متوسط، رقابت شدید و رفتار حساس مشتریان نسبت به تجربه کاربری باعث می‌شود بهینه‌سازی نرخ تبدیل اهمیت بالایی پیدا کند.</a:t>
            </a:r>
          </a:p>
          <a:p>
            <a:pPr algn="r" rtl="1"/>
            <a:r>
              <a:rPr lang="en-US" sz="1600" dirty="0">
                <a:cs typeface="B Nazanin" panose="00000400000000000000" pitchFamily="2" charset="-78"/>
              </a:rPr>
              <a:t>A/B Testing </a:t>
            </a:r>
            <a:r>
              <a:rPr lang="fa-IR" sz="1600" dirty="0">
                <a:cs typeface="B Nazanin" panose="00000400000000000000" pitchFamily="2" charset="-78"/>
              </a:rPr>
              <a:t>یعنی ایجاد دو نسخه متفاوت از یک صفحه مثلاً نسخه </a:t>
            </a:r>
            <a:r>
              <a:rPr lang="en-US" sz="1600" dirty="0">
                <a:cs typeface="B Nazanin" panose="00000400000000000000" pitchFamily="2" charset="-78"/>
              </a:rPr>
              <a:t>A </a:t>
            </a:r>
            <a:r>
              <a:rPr lang="fa-IR" sz="1600" dirty="0">
                <a:cs typeface="B Nazanin" panose="00000400000000000000" pitchFamily="2" charset="-78"/>
              </a:rPr>
              <a:t>و نسخه </a:t>
            </a:r>
            <a:r>
              <a:rPr lang="en-US" sz="1600" dirty="0">
                <a:cs typeface="B Nazanin" panose="00000400000000000000" pitchFamily="2" charset="-78"/>
              </a:rPr>
              <a:t>B </a:t>
            </a:r>
            <a:r>
              <a:rPr lang="fa-IR" sz="1600" dirty="0">
                <a:cs typeface="B Nazanin" panose="00000400000000000000" pitchFamily="2" charset="-78"/>
              </a:rPr>
              <a:t>و نمایش تصادفی آن‌ها به کاربران برای مقایسه عملکرد، مثل: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fa-IR" sz="1600" dirty="0">
                <a:cs typeface="B Nazanin" panose="00000400000000000000" pitchFamily="2" charset="-78"/>
              </a:rPr>
              <a:t>تغییر عکس اصلی محصول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fa-IR" sz="1600" dirty="0">
                <a:cs typeface="B Nazanin" panose="00000400000000000000" pitchFamily="2" charset="-78"/>
              </a:rPr>
              <a:t>تغییر رنگ دکمه «افزودن به سبد خرید»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fa-IR" sz="1600" dirty="0">
                <a:cs typeface="B Nazanin" panose="00000400000000000000" pitchFamily="2" charset="-78"/>
              </a:rPr>
              <a:t>کوتاه‌تر کردن مراحل پرداخت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fa-IR" sz="1600" dirty="0">
                <a:cs typeface="B Nazanin" panose="00000400000000000000" pitchFamily="2" charset="-78"/>
              </a:rPr>
              <a:t>تغییر نحوه نمایش نظرات مشتریان و امتیازدهی</a:t>
            </a:r>
          </a:p>
          <a:p>
            <a:pPr algn="r" rtl="1"/>
            <a:endParaRPr lang="en-US" sz="16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655858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fa-IR" dirty="0">
                <a:cs typeface="B Nazanin" panose="00000400000000000000" pitchFamily="2" charset="-78"/>
              </a:rPr>
              <a:t>مزایا برای شرایط ایران:</a:t>
            </a:r>
          </a:p>
          <a:p>
            <a:pPr algn="r" rtl="1"/>
            <a:r>
              <a:rPr lang="fa-IR" dirty="0">
                <a:cs typeface="B Nazanin" panose="00000400000000000000" pitchFamily="2" charset="-78"/>
              </a:rPr>
              <a:t>کاهش ریزش مشتری در مرحله پرداخت (که در ایران شایع است)</a:t>
            </a:r>
          </a:p>
          <a:p>
            <a:pPr algn="r" rtl="1"/>
            <a:r>
              <a:rPr lang="fa-IR" dirty="0">
                <a:cs typeface="B Nazanin" panose="00000400000000000000" pitchFamily="2" charset="-78"/>
              </a:rPr>
              <a:t>افزایش اعتماد مشتری با ساده‌سازی مسیر خرید</a:t>
            </a:r>
          </a:p>
          <a:p>
            <a:pPr algn="r" rtl="1"/>
            <a:r>
              <a:rPr lang="fa-IR" dirty="0">
                <a:cs typeface="B Nazanin" panose="00000400000000000000" pitchFamily="2" charset="-78"/>
              </a:rPr>
              <a:t>کاهش هزینه تبلیغات با افزایش نرخ خرید</a:t>
            </a:r>
          </a:p>
          <a:p>
            <a:pPr algn="r" rtl="1"/>
            <a:r>
              <a:rPr lang="en-US" dirty="0">
                <a:cs typeface="B Nazanin" panose="00000400000000000000" pitchFamily="2" charset="-78"/>
              </a:rPr>
              <a:t>📌 </a:t>
            </a:r>
            <a:r>
              <a:rPr lang="fa-IR" dirty="0">
                <a:cs typeface="B Nazanin" panose="00000400000000000000" pitchFamily="2" charset="-78"/>
              </a:rPr>
              <a:t>نکته کلیدی:</a:t>
            </a:r>
            <a:br>
              <a:rPr lang="fa-IR" dirty="0">
                <a:cs typeface="B Nazanin" panose="00000400000000000000" pitchFamily="2" charset="-78"/>
              </a:rPr>
            </a:br>
            <a:r>
              <a:rPr lang="fa-IR" dirty="0">
                <a:cs typeface="B Nazanin" panose="00000400000000000000" pitchFamily="2" charset="-78"/>
              </a:rPr>
              <a:t>قبل از صرف هزینه برای تبلیغات بیشتر، باید مسیر خرید را بهینه کرد. بسیاری از فروشگاه‌ها در ایران ورودی دارند، اما فروش از دست می‌رود چون تجربه خرید پیچیده است.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7368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r" rtl="1"/>
            <a:r>
              <a:rPr lang="fa-IR" dirty="0">
                <a:cs typeface="B Nazanin" panose="00000400000000000000" pitchFamily="2" charset="-78"/>
              </a:rPr>
              <a:t>قیمت گذاری در بازار ایران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marL="0" indent="0" algn="r" rtl="1">
              <a:buNone/>
            </a:pPr>
            <a:r>
              <a:rPr lang="fa-IR" dirty="0">
                <a:cs typeface="B Nazanin" panose="00000400000000000000" pitchFamily="2" charset="-78"/>
              </a:rPr>
              <a:t>بازار ایران به‌دلیل تورم و نوسانات شدید ارز محیط بسیار حساسی برای قیمت‌گذاری است.</a:t>
            </a:r>
            <a:br>
              <a:rPr lang="fa-IR" dirty="0">
                <a:cs typeface="B Nazanin" panose="00000400000000000000" pitchFamily="2" charset="-78"/>
              </a:rPr>
            </a:br>
            <a:r>
              <a:rPr lang="fa-IR" dirty="0">
                <a:cs typeface="B Nazanin" panose="00000400000000000000" pitchFamily="2" charset="-78"/>
              </a:rPr>
              <a:t>اعتماد مشتریان به برندها وابسته به پایداری قیمت و صداقت در سیاست‌های مالی است.</a:t>
            </a:r>
          </a:p>
          <a:p>
            <a:pPr marL="0" indent="0" algn="r" rtl="1">
              <a:buNone/>
            </a:pPr>
            <a:r>
              <a:rPr lang="fa-IR" dirty="0">
                <a:cs typeface="B Nazanin" panose="00000400000000000000" pitchFamily="2" charset="-78"/>
              </a:rPr>
              <a:t>ثابت نگه‌داشتن قیمت‌ها برای مدت معین حس امنیت ایجاد می‌کند</a:t>
            </a:r>
          </a:p>
          <a:p>
            <a:pPr marL="0" indent="0" algn="r" rtl="1">
              <a:buNone/>
            </a:pPr>
            <a:r>
              <a:rPr lang="fa-IR" dirty="0">
                <a:cs typeface="B Nazanin" panose="00000400000000000000" pitchFamily="2" charset="-78"/>
              </a:rPr>
              <a:t>مشتریان وفادار حفظ می‌شوند</a:t>
            </a:r>
          </a:p>
          <a:p>
            <a:pPr marL="0" indent="0" algn="r" rtl="1">
              <a:buNone/>
            </a:pPr>
            <a:r>
              <a:rPr lang="fa-IR" dirty="0">
                <a:cs typeface="B Nazanin" panose="00000400000000000000" pitchFamily="2" charset="-78"/>
              </a:rPr>
              <a:t>کاهش شوک روانی به بازار و مشتری</a:t>
            </a:r>
          </a:p>
          <a:p>
            <a:pPr marL="0" indent="0" algn="r" rtl="1">
              <a:buNone/>
            </a:pPr>
            <a:r>
              <a:rPr lang="fa-IR" dirty="0">
                <a:cs typeface="B Nazanin" panose="00000400000000000000" pitchFamily="2" charset="-78"/>
              </a:rPr>
              <a:t>بهبود تصویر برند از نظر پایداری و احترام به مشتری</a:t>
            </a:r>
          </a:p>
          <a:p>
            <a:pPr marL="0" indent="0" algn="r" rtl="1">
              <a:buNone/>
            </a:pP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874234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r" rtl="1"/>
            <a:r>
              <a:rPr lang="fa-IR" dirty="0">
                <a:cs typeface="B Nazanin" panose="00000400000000000000" pitchFamily="2" charset="-78"/>
              </a:rPr>
              <a:t>استراتژی مکمل: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 lnSpcReduction="10000"/>
          </a:bodyPr>
          <a:lstStyle/>
          <a:p>
            <a:pPr marL="0" indent="0" algn="r" rtl="1">
              <a:buNone/>
            </a:pPr>
            <a:br>
              <a:rPr lang="fa-IR" dirty="0">
                <a:cs typeface="B Nazanin" panose="00000400000000000000" pitchFamily="2" charset="-78"/>
              </a:rPr>
            </a:br>
            <a:r>
              <a:rPr lang="fa-IR" dirty="0">
                <a:cs typeface="B Nazanin" panose="00000400000000000000" pitchFamily="2" charset="-78"/>
              </a:rPr>
              <a:t>به‌جای افزایش ناگهانی قیمت ایجادی: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بسته‌های کوچک‌تر با قیمت مناسب‌تر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طرح اشتراک/عضویت مشتری + قیمت ثابت برای اعضا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فروش عمده با تخفیف به مشتریان وفادار</a:t>
            </a:r>
          </a:p>
          <a:p>
            <a:pPr marL="0" indent="0" algn="r" rtl="1">
              <a:buNone/>
            </a:pPr>
            <a:r>
              <a:rPr lang="en-US" dirty="0">
                <a:cs typeface="B Nazanin" panose="00000400000000000000" pitchFamily="2" charset="-78"/>
              </a:rPr>
              <a:t>❌ </a:t>
            </a:r>
            <a:r>
              <a:rPr lang="fa-IR" dirty="0">
                <a:cs typeface="B Nazanin" panose="00000400000000000000" pitchFamily="2" charset="-78"/>
              </a:rPr>
              <a:t>استراتژی‌های اشتباه رایج در ایران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fa-IR" dirty="0">
                <a:cs typeface="B Nazanin" panose="00000400000000000000" pitchFamily="2" charset="-78"/>
              </a:rPr>
              <a:t>افزایش ناگهانی و چندباره قیمت → از دست رفتن مشتری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fa-IR" dirty="0">
                <a:cs typeface="B Nazanin" panose="00000400000000000000" pitchFamily="2" charset="-78"/>
              </a:rPr>
              <a:t>کاهش کیفیت محصول برای حفظ قیمت → ضربه به برند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fa-IR" dirty="0">
                <a:cs typeface="B Nazanin" panose="00000400000000000000" pitchFamily="2" charset="-78"/>
              </a:rPr>
              <a:t>تغییر لحظه‌ای قیمت‌ها مثل بازارهای تلاطمی → بی‌اعتمادی شدید</a:t>
            </a:r>
          </a:p>
          <a:p>
            <a:pPr marL="0" indent="0" algn="r" rtl="1">
              <a:buNone/>
            </a:pP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86742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36062-3EE4-4757-AADB-3E3611C3B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3B7A06-3BD6-480A-849A-C76753C809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1"/>
            <a:r>
              <a:rPr lang="fa-IR" dirty="0">
                <a:cs typeface="2  Titr" panose="00000700000000000000" pitchFamily="2" charset="-78"/>
              </a:rPr>
              <a:t>شرکت مدیریت دانش ارجمند</a:t>
            </a:r>
          </a:p>
          <a:p>
            <a:pPr algn="ctr" rtl="1"/>
            <a:endParaRPr lang="fa-IR" dirty="0">
              <a:cs typeface="2  Titr" panose="00000700000000000000" pitchFamily="2" charset="-78"/>
            </a:endParaRPr>
          </a:p>
          <a:p>
            <a:pPr marL="0" indent="0" algn="ctr" rtl="1">
              <a:buNone/>
            </a:pPr>
            <a:r>
              <a:rPr lang="fa-IR" dirty="0">
                <a:cs typeface="2  Titr" panose="00000700000000000000" pitchFamily="2" charset="-78"/>
              </a:rPr>
              <a:t>از ایده تا بازار همراه شما هستیم</a:t>
            </a:r>
          </a:p>
          <a:p>
            <a:pPr algn="ctr" rtl="1"/>
            <a:endParaRPr lang="fa-IR" dirty="0">
              <a:cs typeface="2  Titr" panose="00000700000000000000" pitchFamily="2" charset="-78"/>
            </a:endParaRPr>
          </a:p>
          <a:p>
            <a:pPr algn="ctr" rtl="1"/>
            <a:r>
              <a:rPr lang="fa-IR" dirty="0">
                <a:cs typeface="2  Titr" panose="00000700000000000000" pitchFamily="2" charset="-78"/>
              </a:rPr>
              <a:t>09130281828</a:t>
            </a:r>
          </a:p>
          <a:p>
            <a:pPr algn="ctr" rtl="1"/>
            <a:r>
              <a:rPr lang="en-US" dirty="0">
                <a:cs typeface="2  Titr" panose="00000700000000000000" pitchFamily="2" charset="-78"/>
              </a:rPr>
              <a:t>www.arjip.com</a:t>
            </a:r>
          </a:p>
        </p:txBody>
      </p:sp>
    </p:spTree>
    <p:extLst>
      <p:ext uri="{BB962C8B-B14F-4D97-AF65-F5344CB8AC3E}">
        <p14:creationId xmlns:p14="http://schemas.microsoft.com/office/powerpoint/2010/main" val="4059097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557594"/>
              </p:ext>
            </p:extLst>
          </p:nvPr>
        </p:nvGraphicFramePr>
        <p:xfrm>
          <a:off x="1091962" y="1825625"/>
          <a:ext cx="10008075" cy="4351339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001615">
                  <a:extLst>
                    <a:ext uri="{9D8B030D-6E8A-4147-A177-3AD203B41FA5}">
                      <a16:colId xmlns:a16="http://schemas.microsoft.com/office/drawing/2014/main" val="1587270766"/>
                    </a:ext>
                  </a:extLst>
                </a:gridCol>
                <a:gridCol w="2001615">
                  <a:extLst>
                    <a:ext uri="{9D8B030D-6E8A-4147-A177-3AD203B41FA5}">
                      <a16:colId xmlns:a16="http://schemas.microsoft.com/office/drawing/2014/main" val="2494376388"/>
                    </a:ext>
                  </a:extLst>
                </a:gridCol>
                <a:gridCol w="2001615">
                  <a:extLst>
                    <a:ext uri="{9D8B030D-6E8A-4147-A177-3AD203B41FA5}">
                      <a16:colId xmlns:a16="http://schemas.microsoft.com/office/drawing/2014/main" val="2907021519"/>
                    </a:ext>
                  </a:extLst>
                </a:gridCol>
                <a:gridCol w="2001615">
                  <a:extLst>
                    <a:ext uri="{9D8B030D-6E8A-4147-A177-3AD203B41FA5}">
                      <a16:colId xmlns:a16="http://schemas.microsoft.com/office/drawing/2014/main" val="1306974985"/>
                    </a:ext>
                  </a:extLst>
                </a:gridCol>
                <a:gridCol w="2001615">
                  <a:extLst>
                    <a:ext uri="{9D8B030D-6E8A-4147-A177-3AD203B41FA5}">
                      <a16:colId xmlns:a16="http://schemas.microsoft.com/office/drawing/2014/main" val="4197843050"/>
                    </a:ext>
                  </a:extLst>
                </a:gridCol>
              </a:tblGrid>
              <a:tr h="348107">
                <a:tc>
                  <a:txBody>
                    <a:bodyPr/>
                    <a:lstStyle/>
                    <a:p>
                      <a:pPr algn="l"/>
                      <a:r>
                        <a:rPr lang="fa-IR" sz="1700" dirty="0">
                          <a:cs typeface="B Nazanin" panose="00000400000000000000" pitchFamily="2" charset="-78"/>
                        </a:rPr>
                        <a:t>نوع تبلیغ</a:t>
                      </a: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700">
                          <a:cs typeface="B Nazanin" panose="00000400000000000000" pitchFamily="2" charset="-78"/>
                        </a:rPr>
                        <a:t>هزینه</a:t>
                      </a: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700">
                          <a:cs typeface="B Nazanin" panose="00000400000000000000" pitchFamily="2" charset="-78"/>
                        </a:rPr>
                        <a:t>دسترسی</a:t>
                      </a: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700">
                          <a:cs typeface="B Nazanin" panose="00000400000000000000" pitchFamily="2" charset="-78"/>
                        </a:rPr>
                        <a:t>مناسب برای</a:t>
                      </a: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a-IR" sz="1700" dirty="0">
                          <a:cs typeface="B Nazanin" panose="00000400000000000000" pitchFamily="2" charset="-78"/>
                        </a:rPr>
                        <a:t>توضیح</a:t>
                      </a:r>
                    </a:p>
                  </a:txBody>
                  <a:tcPr marL="87027" marR="87027" marT="43513" marB="43513" anchor="ctr"/>
                </a:tc>
                <a:extLst>
                  <a:ext uri="{0D108BD9-81ED-4DB2-BD59-A6C34878D82A}">
                    <a16:rowId xmlns:a16="http://schemas.microsoft.com/office/drawing/2014/main" val="22417837"/>
                  </a:ext>
                </a:extLst>
              </a:tr>
              <a:tr h="1131348">
                <a:tc>
                  <a:txBody>
                    <a:bodyPr/>
                    <a:lstStyle/>
                    <a:p>
                      <a:pPr algn="l"/>
                      <a:r>
                        <a:rPr lang="fa-IR" sz="1700" dirty="0">
                          <a:cs typeface="B Nazanin" panose="00000400000000000000" pitchFamily="2" charset="-78"/>
                        </a:rPr>
                        <a:t>تلویزیون ملی</a:t>
                      </a: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700" dirty="0">
                          <a:cs typeface="B Nazanin" panose="00000400000000000000" pitchFamily="2" charset="-78"/>
                        </a:rPr>
                        <a:t>بسیار زیاد</a:t>
                      </a: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700">
                          <a:cs typeface="B Nazanin" panose="00000400000000000000" pitchFamily="2" charset="-78"/>
                        </a:rPr>
                        <a:t>ملی و عمومی</a:t>
                      </a: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700">
                          <a:cs typeface="B Nazanin" panose="00000400000000000000" pitchFamily="2" charset="-78"/>
                        </a:rPr>
                        <a:t>برندهای بزرگ</a:t>
                      </a: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a-IR" sz="1700" dirty="0">
                          <a:cs typeface="B Nazanin" panose="00000400000000000000" pitchFamily="2" charset="-78"/>
                        </a:rPr>
                        <a:t>هزینه ساخت و پخش آگهی بسیار بالا است. </a:t>
                      </a:r>
                    </a:p>
                  </a:txBody>
                  <a:tcPr marL="87027" marR="87027" marT="43513" marB="43513" anchor="ctr"/>
                </a:tc>
                <a:extLst>
                  <a:ext uri="{0D108BD9-81ED-4DB2-BD59-A6C34878D82A}">
                    <a16:rowId xmlns:a16="http://schemas.microsoft.com/office/drawing/2014/main" val="3819374721"/>
                  </a:ext>
                </a:extLst>
              </a:tr>
              <a:tr h="870268">
                <a:tc>
                  <a:txBody>
                    <a:bodyPr/>
                    <a:lstStyle/>
                    <a:p>
                      <a:pPr algn="l"/>
                      <a:r>
                        <a:rPr lang="fa-IR" sz="1700" dirty="0">
                          <a:cs typeface="B Nazanin" panose="00000400000000000000" pitchFamily="2" charset="-78"/>
                        </a:rPr>
                        <a:t>بیلبورد شهری</a:t>
                      </a: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700" dirty="0">
                          <a:cs typeface="B Nazanin" panose="00000400000000000000" pitchFamily="2" charset="-78"/>
                        </a:rPr>
                        <a:t>زیاد</a:t>
                      </a: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700" dirty="0">
                          <a:cs typeface="B Nazanin" panose="00000400000000000000" pitchFamily="2" charset="-78"/>
                        </a:rPr>
                        <a:t>عبورکنندگان شهری</a:t>
                      </a: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700">
                          <a:cs typeface="B Nazanin" panose="00000400000000000000" pitchFamily="2" charset="-78"/>
                        </a:rPr>
                        <a:t>کسب‌وکارهای با فروش زیاد یا زنجیره‌ای</a:t>
                      </a: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a-IR" sz="1700" dirty="0">
                          <a:cs typeface="B Nazanin" panose="00000400000000000000" pitchFamily="2" charset="-78"/>
                        </a:rPr>
                        <a:t>هزینه اجاره بالاست، مخاطب گسترده اما غیرهدفمند دارد.</a:t>
                      </a:r>
                    </a:p>
                  </a:txBody>
                  <a:tcPr marL="87027" marR="87027" marT="43513" marB="43513" anchor="ctr"/>
                </a:tc>
                <a:extLst>
                  <a:ext uri="{0D108BD9-81ED-4DB2-BD59-A6C34878D82A}">
                    <a16:rowId xmlns:a16="http://schemas.microsoft.com/office/drawing/2014/main" val="2839651248"/>
                  </a:ext>
                </a:extLst>
              </a:tr>
              <a:tr h="1131348">
                <a:tc>
                  <a:txBody>
                    <a:bodyPr/>
                    <a:lstStyle/>
                    <a:p>
                      <a:pPr algn="l"/>
                      <a:r>
                        <a:rPr lang="fa-IR" sz="1700">
                          <a:cs typeface="B Nazanin" panose="00000400000000000000" pitchFamily="2" charset="-78"/>
                        </a:rPr>
                        <a:t>تراکت و پوستر</a:t>
                      </a: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700" dirty="0">
                          <a:cs typeface="B Nazanin" panose="00000400000000000000" pitchFamily="2" charset="-78"/>
                        </a:rPr>
                        <a:t>کم تا متوسط</a:t>
                      </a: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700" dirty="0">
                          <a:cs typeface="B Nazanin" panose="00000400000000000000" pitchFamily="2" charset="-78"/>
                        </a:rPr>
                        <a:t>محلی</a:t>
                      </a: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700" dirty="0">
                          <a:cs typeface="B Nazanin" panose="00000400000000000000" pitchFamily="2" charset="-78"/>
                        </a:rPr>
                        <a:t>فروشگاه‌ها، رستوران‌ها، خدمات محلی</a:t>
                      </a: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a-IR" sz="1700" dirty="0">
                          <a:cs typeface="B Nazanin" panose="00000400000000000000" pitchFamily="2" charset="-78"/>
                        </a:rPr>
                        <a:t>اگر طراحی حرفه‌ای و پخش هدفمند باشد، مؤثر است ولی ماندگاری پایین دارد.</a:t>
                      </a:r>
                    </a:p>
                  </a:txBody>
                  <a:tcPr marL="87027" marR="87027" marT="43513" marB="43513" anchor="ctr"/>
                </a:tc>
                <a:extLst>
                  <a:ext uri="{0D108BD9-81ED-4DB2-BD59-A6C34878D82A}">
                    <a16:rowId xmlns:a16="http://schemas.microsoft.com/office/drawing/2014/main" val="1069579107"/>
                  </a:ext>
                </a:extLst>
              </a:tr>
              <a:tr h="870268">
                <a:tc>
                  <a:txBody>
                    <a:bodyPr/>
                    <a:lstStyle/>
                    <a:p>
                      <a:pPr algn="l"/>
                      <a:r>
                        <a:rPr lang="fa-IR" sz="1700" dirty="0">
                          <a:cs typeface="B Nazanin" panose="00000400000000000000" pitchFamily="2" charset="-78"/>
                        </a:rPr>
                        <a:t>شبکه‌های اجتماعی (اینستاگرام، تلگرام، واتساپ)</a:t>
                      </a: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cs typeface="B Nazanin" panose="00000400000000000000" pitchFamily="2" charset="-78"/>
                        </a:rPr>
                        <a:t>💰 </a:t>
                      </a:r>
                      <a:r>
                        <a:rPr lang="fa-IR" sz="1700" dirty="0">
                          <a:cs typeface="B Nazanin" panose="00000400000000000000" pitchFamily="2" charset="-78"/>
                        </a:rPr>
                        <a:t>کم</a:t>
                      </a: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700" dirty="0">
                          <a:cs typeface="B Nazanin" panose="00000400000000000000" pitchFamily="2" charset="-78"/>
                        </a:rPr>
                        <a:t>بسیار زیاد و هدفمند</a:t>
                      </a: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700" dirty="0">
                          <a:cs typeface="B Nazanin" panose="00000400000000000000" pitchFamily="2" charset="-78"/>
                        </a:rPr>
                        <a:t>اکثر کسب‌وکارهای کوچک</a:t>
                      </a:r>
                    </a:p>
                  </a:txBody>
                  <a:tcPr marL="87027" marR="87027" marT="43513" marB="43513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a-IR" sz="1700" dirty="0">
                          <a:cs typeface="B Nazanin" panose="00000400000000000000" pitchFamily="2" charset="-78"/>
                        </a:rPr>
                        <a:t>بهترین گزینه از نظر هزینه، هدف‌گیری و بازخورد سریع.</a:t>
                      </a:r>
                    </a:p>
                  </a:txBody>
                  <a:tcPr marL="87027" marR="87027" marT="43513" marB="43513" anchor="ctr"/>
                </a:tc>
                <a:extLst>
                  <a:ext uri="{0D108BD9-81ED-4DB2-BD59-A6C34878D82A}">
                    <a16:rowId xmlns:a16="http://schemas.microsoft.com/office/drawing/2014/main" val="24691728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4658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>
                <a:cs typeface="B Nazanin" panose="00000400000000000000" pitchFamily="2" charset="-78"/>
              </a:rPr>
              <a:t>چرا شبکه‌های اجتماعی مؤثرترین‌اند؟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هزینه پایین:</a:t>
            </a:r>
            <a:r>
              <a:rPr lang="fa-IR" dirty="0">
                <a:cs typeface="B Nazanin" panose="00000400000000000000" pitchFamily="2" charset="-78"/>
              </a:rPr>
              <a:t> می‌توان با بودجه‌ای اندک تبلیغات هدفمند اجرا کرد.</a:t>
            </a:r>
          </a:p>
          <a:p>
            <a:pPr algn="r" rtl="1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هدف‌گیری دقیق:</a:t>
            </a:r>
            <a:r>
              <a:rPr lang="fa-IR" dirty="0">
                <a:cs typeface="B Nazanin" panose="00000400000000000000" pitchFamily="2" charset="-78"/>
              </a:rPr>
              <a:t> تبلیغ می‌تواند بر اساس سن، شهر، جنسیت، یا علایق تنظیم شود.</a:t>
            </a:r>
          </a:p>
          <a:p>
            <a:pPr algn="r" rtl="1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تعامل مستقیم با مشتری:</a:t>
            </a:r>
            <a:r>
              <a:rPr lang="fa-IR" dirty="0">
                <a:cs typeface="B Nazanin" panose="00000400000000000000" pitchFamily="2" charset="-78"/>
              </a:rPr>
              <a:t> پاسخگویی سریع، پرسش و پاسخ و فروش مستقیم در همان بستر.</a:t>
            </a:r>
          </a:p>
          <a:p>
            <a:pPr algn="r" rtl="1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محتوای کاربرپسند:</a:t>
            </a:r>
            <a:r>
              <a:rPr lang="fa-IR" dirty="0">
                <a:cs typeface="B Nazanin" panose="00000400000000000000" pitchFamily="2" charset="-78"/>
              </a:rPr>
              <a:t> عکس، ویدیو و استوری حس اعتماد و آشنایی ایجاد می‌کند.</a:t>
            </a:r>
          </a:p>
          <a:p>
            <a:pPr algn="r" rtl="1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قابلیت رشد ارگانیک:</a:t>
            </a:r>
            <a:r>
              <a:rPr lang="fa-IR" dirty="0">
                <a:cs typeface="B Nazanin" panose="00000400000000000000" pitchFamily="2" charset="-78"/>
              </a:rPr>
              <a:t> حتی بدون تبلیغ پولی، تولید محتوای منظم باعث جذب مخاطب می‌شود.</a:t>
            </a:r>
          </a:p>
          <a:p>
            <a:pPr algn="r" rtl="1"/>
            <a:r>
              <a:rPr lang="en-US" dirty="0">
                <a:cs typeface="B Nazanin" panose="00000400000000000000" pitchFamily="2" charset="-78"/>
              </a:rPr>
              <a:t>📌 </a:t>
            </a:r>
            <a:r>
              <a:rPr lang="fa-IR" b="1" dirty="0">
                <a:cs typeface="B Nazanin" panose="00000400000000000000" pitchFamily="2" charset="-78"/>
              </a:rPr>
              <a:t>نتیجه:</a:t>
            </a:r>
            <a:r>
              <a:rPr lang="fa-IR" dirty="0">
                <a:cs typeface="B Nazanin" panose="00000400000000000000" pitchFamily="2" charset="-78"/>
              </a:rPr>
              <a:t> برای یک شرکت کوچک ایرانی، حضور حرفه‌ای در شبکه‌هایی مانند </a:t>
            </a:r>
            <a:r>
              <a:rPr lang="fa-IR" b="1" dirty="0">
                <a:cs typeface="B Nazanin" panose="00000400000000000000" pitchFamily="2" charset="-78"/>
              </a:rPr>
              <a:t>اینستاگرام، تلگرام و پلتفرم‌های بومی مثل روبیکا یا ایتا</a:t>
            </a:r>
            <a:r>
              <a:rPr lang="fa-IR" dirty="0">
                <a:cs typeface="B Nazanin" panose="00000400000000000000" pitchFamily="2" charset="-78"/>
              </a:rPr>
              <a:t> بهترین و اقتصادی‌ترین راه تبلیغ است.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034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r" rtl="1"/>
            <a:r>
              <a:rPr lang="fa-IR" dirty="0">
                <a:cs typeface="B Nazanin" panose="00000400000000000000" pitchFamily="2" charset="-78"/>
              </a:rPr>
              <a:t>جذب مشتریان 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 lnSpcReduction="10000"/>
          </a:bodyPr>
          <a:lstStyle/>
          <a:p>
            <a:pPr algn="r" rtl="1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جذب مشتریان محلی کسب‌وکارهای کوچک معمولاً جامعه هدف محدودی دارند؛ مثلاً ساکنان یک محله یا شهر.برای این گروه، بازاریابی محلی اهمیت ویژه‌ای دارد.</a:t>
            </a:r>
          </a:p>
          <a:p>
            <a:pPr marL="0" indent="0" algn="r" rtl="1">
              <a:buNone/>
            </a:pPr>
            <a:r>
              <a:rPr lang="fa-IR" b="1" dirty="0">
                <a:cs typeface="B Nazanin" panose="00000400000000000000" pitchFamily="2" charset="-78"/>
              </a:rPr>
              <a:t>روش‌های ارزان و مؤثر برای تبلیغات محلی: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fa-IR" b="1" dirty="0">
                <a:cs typeface="B Nazanin" panose="00000400000000000000" pitchFamily="2" charset="-78"/>
              </a:rPr>
              <a:t>همکاری با صفحات محلی در اینستاگرام یا کانال‌های تلگرامی منطقه.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fa-IR" b="1" dirty="0">
                <a:cs typeface="B Nazanin" panose="00000400000000000000" pitchFamily="2" charset="-78"/>
              </a:rPr>
              <a:t>حضور در بازارچه‌ها، رویدادها یا همایش‌های شهری.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fa-IR" b="1" dirty="0">
                <a:cs typeface="B Nazanin" panose="00000400000000000000" pitchFamily="2" charset="-78"/>
              </a:rPr>
              <a:t>چاپ بنرهای کوچک یا پوستر در اماکن شلوغ مثل نانوایی، سوپرمارکت یا داروخانه.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fa-IR" b="1" dirty="0">
                <a:cs typeface="B Nazanin" panose="00000400000000000000" pitchFamily="2" charset="-78"/>
              </a:rPr>
              <a:t>ارسال پیامک هدفمند با استفاده از بانک شماره مشتریان همان منطقه.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fa-IR" b="1" dirty="0">
                <a:cs typeface="B Nazanin" panose="00000400000000000000" pitchFamily="2" charset="-78"/>
              </a:rPr>
              <a:t>سیستم معرفی مشتری مشتریان فعلی در ازای معرفی افراد جدید تخفیف یا امتیاز بگیرند.</a:t>
            </a:r>
            <a:r>
              <a:rPr lang="en-US" b="1" dirty="0">
                <a:cs typeface="B Nazanin" panose="00000400000000000000" pitchFamily="2" charset="-78"/>
              </a:rPr>
              <a:t> </a:t>
            </a:r>
            <a:endParaRPr lang="fa-IR" b="1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en-US" b="1" dirty="0">
                <a:cs typeface="B Nazanin" panose="00000400000000000000" pitchFamily="2" charset="-78"/>
              </a:rPr>
              <a:t>📌</a:t>
            </a:r>
            <a:r>
              <a:rPr lang="fa-IR" b="1" dirty="0">
                <a:cs typeface="B Nazanin" panose="00000400000000000000" pitchFamily="2" charset="-78"/>
              </a:rPr>
              <a:t>نتیجه: تبلیغات محلی، با هزینه کم، رابطه اجتماعی قوی و اعتبار محلی ایجاد می‌کند.</a:t>
            </a:r>
            <a:endParaRPr lang="en-US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40321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r" rtl="1"/>
            <a:r>
              <a:rPr lang="fa-IR" dirty="0">
                <a:cs typeface="B Nazanin" panose="00000400000000000000" pitchFamily="2" charset="-78"/>
              </a:rPr>
              <a:t>جلب اعتماد مشتری ایرانی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 lnSpcReduction="10000"/>
          </a:bodyPr>
          <a:lstStyle/>
          <a:p>
            <a:pPr marL="0" indent="0" algn="r" rtl="1">
              <a:buNone/>
            </a:pPr>
            <a:r>
              <a:rPr lang="fa-IR" b="1" dirty="0">
                <a:cs typeface="B Nazanin" panose="00000400000000000000" pitchFamily="2" charset="-78"/>
              </a:rPr>
              <a:t>در بازار ایران، بسیاری از خریداران به دلیل تجربه‌های منفی یا بی‌اعتمادی عمومی، در تصمیم‌گیری محتاط هستند.</a:t>
            </a:r>
            <a:br>
              <a:rPr lang="fa-IR" b="1" dirty="0">
                <a:cs typeface="B Nazanin" panose="00000400000000000000" pitchFamily="2" charset="-78"/>
              </a:rPr>
            </a:br>
            <a:r>
              <a:rPr lang="fa-IR" b="1" dirty="0">
                <a:cs typeface="B Nazanin" panose="00000400000000000000" pitchFamily="2" charset="-78"/>
              </a:rPr>
              <a:t>بنابراین تمرکز بر اطمینان و خدمات پس از فروش اهمیت بسیار زیادی دارد.</a:t>
            </a:r>
          </a:p>
          <a:p>
            <a:pPr marL="0" indent="0" algn="r" rtl="1">
              <a:buNone/>
            </a:pPr>
            <a:r>
              <a:rPr lang="en-US" b="1" dirty="0">
                <a:cs typeface="B Nazanin" panose="00000400000000000000" pitchFamily="2" charset="-78"/>
              </a:rPr>
              <a:t>🛠 </a:t>
            </a:r>
            <a:r>
              <a:rPr lang="fa-IR" b="1" dirty="0">
                <a:cs typeface="B Nazanin" panose="00000400000000000000" pitchFamily="2" charset="-78"/>
              </a:rPr>
              <a:t>روش‌های مؤثر برای جلب اعتماد:</a:t>
            </a:r>
          </a:p>
          <a:p>
            <a:pPr algn="r" rtl="1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ارائه گارانتی و ضمانت بازگشت وجه.</a:t>
            </a:r>
          </a:p>
          <a:p>
            <a:pPr algn="r" rtl="1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نمایش نظرات واقعی مشتریان در صفحات مجازی.</a:t>
            </a:r>
          </a:p>
          <a:p>
            <a:pPr algn="r" rtl="1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استفاده از مجوزهای معتبر (نماد اعتماد الکترونیکی، مجوز بهداشت، پروانه کسب و …).</a:t>
            </a:r>
          </a:p>
          <a:p>
            <a:pPr algn="r" rtl="1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پاسخگویی سریع به شکایات و پیام‌ها.</a:t>
            </a:r>
          </a:p>
          <a:p>
            <a:pPr algn="r" rtl="1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نمایش چهره واقعی تیم یا مدیر کسب‌وکار در ویدیوها (ایجاد حس انسانی و واقعی بودن).</a:t>
            </a:r>
          </a:p>
          <a:p>
            <a:pPr marL="0" indent="0" algn="r" rtl="1">
              <a:buNone/>
            </a:pPr>
            <a:r>
              <a:rPr lang="en-US" b="1" dirty="0">
                <a:cs typeface="B Nazanin" panose="00000400000000000000" pitchFamily="2" charset="-78"/>
              </a:rPr>
              <a:t>📌 </a:t>
            </a:r>
            <a:r>
              <a:rPr lang="fa-IR" b="1" dirty="0">
                <a:cs typeface="B Nazanin" panose="00000400000000000000" pitchFamily="2" charset="-78"/>
              </a:rPr>
              <a:t>نتیجه: مشتری ایرانی بیشتر از تخفیف، به احساس امنیت در خرید نیاز دارد.</a:t>
            </a:r>
          </a:p>
          <a:p>
            <a:pPr algn="r" rtl="1">
              <a:buFont typeface="+mj-lt"/>
              <a:buAutoNum type="arabicPeriod"/>
            </a:pPr>
            <a:endParaRPr lang="en-US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9055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r" rtl="1"/>
            <a:r>
              <a:rPr lang="fa-IR" dirty="0">
                <a:cs typeface="B Nazanin" panose="00000400000000000000" pitchFamily="2" charset="-78"/>
              </a:rPr>
              <a:t>معرفی محصول جدیددر ایران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algn="r" rtl="1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 روش‌های سنتی تبلیغ مثل چاپ کاتالوگ یا آگهی مجله، به‌تنهایی اثر چندانی ندارند.</a:t>
            </a:r>
          </a:p>
          <a:p>
            <a:pPr algn="r" rtl="1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موفق‌ترین روش برای معرفی محصول جدید، ایجاد تجربه واقعی برای مشتری است.</a:t>
            </a:r>
          </a:p>
          <a:p>
            <a:pPr marL="0" indent="0" algn="r" rtl="1">
              <a:buNone/>
            </a:pPr>
            <a:r>
              <a:rPr lang="en-US" sz="2400" b="1" dirty="0">
                <a:cs typeface="B Nazanin" panose="00000400000000000000" pitchFamily="2" charset="-78"/>
              </a:rPr>
              <a:t> </a:t>
            </a:r>
            <a:r>
              <a:rPr lang="fa-IR" sz="2400" b="1" dirty="0">
                <a:cs typeface="B Nazanin" panose="00000400000000000000" pitchFamily="2" charset="-78"/>
              </a:rPr>
              <a:t>روش‌های مؤثر</a:t>
            </a:r>
          </a:p>
          <a:p>
            <a:pPr marL="0" indent="0" algn="r" rtl="1">
              <a:buNone/>
            </a:pPr>
            <a:r>
              <a:rPr lang="fa-IR" b="1" dirty="0">
                <a:cs typeface="B Nazanin" panose="00000400000000000000" pitchFamily="2" charset="-78"/>
              </a:rPr>
              <a:t>ارائه نمونه رایگان مناسب برای مواد غذایی، لوازم آرایشی، محصولات خانگی و بهداشتی</a:t>
            </a:r>
          </a:p>
          <a:p>
            <a:pPr algn="r" rtl="1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.ویدیوهای آموزشی یا تست محصول توسط افراد واقعی.</a:t>
            </a:r>
          </a:p>
          <a:p>
            <a:pPr algn="r" rtl="1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استفاده از اینفلوئنسرهای خرد افرادی با ۵ تا ۵۰ هزار دنبال‌کننده محلی که اعتماد بیشتری دارند.</a:t>
            </a:r>
          </a:p>
          <a:p>
            <a:pPr algn="r" rtl="1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دعوت از مشتریان وفادار برای تست اولیه محصول.</a:t>
            </a:r>
          </a:p>
        </p:txBody>
      </p:sp>
    </p:spTree>
    <p:extLst>
      <p:ext uri="{BB962C8B-B14F-4D97-AF65-F5344CB8AC3E}">
        <p14:creationId xmlns:p14="http://schemas.microsoft.com/office/powerpoint/2010/main" val="1182710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r" rtl="1"/>
            <a:r>
              <a:rPr lang="fa-IR" dirty="0">
                <a:cs typeface="B Nazanin" panose="00000400000000000000" pitchFamily="2" charset="-78"/>
              </a:rPr>
              <a:t>برندسازی برای کسب‌وکار کوچک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 lnSpcReduction="10000"/>
          </a:bodyPr>
          <a:lstStyle/>
          <a:p>
            <a:pPr marL="0" indent="0" algn="r" rtl="1">
              <a:buNone/>
            </a:pPr>
            <a:r>
              <a:rPr lang="fa-IR" sz="2400" b="1" dirty="0">
                <a:cs typeface="B Nazanin" panose="00000400000000000000" pitchFamily="2" charset="-78"/>
              </a:rPr>
              <a:t>برندسازی فقط داشتن لوگو نیست، بلکه ایجاد تصویر ذهنی ثابت و قابل‌اعتماد از کسب‌وکار است.</a:t>
            </a:r>
          </a:p>
          <a:p>
            <a:pPr marL="0" indent="0" algn="r" rtl="1">
              <a:buNone/>
            </a:pPr>
            <a:r>
              <a:rPr lang="en-US" sz="2800" b="1" dirty="0">
                <a:cs typeface="B Nazanin" panose="00000400000000000000" pitchFamily="2" charset="-78"/>
              </a:rPr>
              <a:t>🎨 </a:t>
            </a:r>
            <a:r>
              <a:rPr lang="fa-IR" sz="2400" b="1" dirty="0">
                <a:cs typeface="B Nazanin" panose="00000400000000000000" pitchFamily="2" charset="-78"/>
              </a:rPr>
              <a:t>عناصر اصلی برند برای کسب‌وکار کوچک:</a:t>
            </a:r>
          </a:p>
          <a:p>
            <a:pPr algn="r" rtl="1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لوگو ساده و حرفه‌ای حتی طراحی‌شده با ابزارهای رایگان </a:t>
            </a:r>
          </a:p>
          <a:p>
            <a:pPr algn="r" rtl="1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رنگ ثابت سازمانی برای بسته‌بندی، پست‌ها و محیط کار.</a:t>
            </a:r>
          </a:p>
          <a:p>
            <a:pPr algn="r" rtl="1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شعار یا پیام برند کوتاه و به‌یادماندنی.</a:t>
            </a:r>
          </a:p>
          <a:p>
            <a:pPr algn="r" rtl="1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لحن ثابت در گفتگو با مشتریان (مودب، صمیمی یا تخصصی).</a:t>
            </a:r>
          </a:p>
          <a:p>
            <a:pPr marL="0" indent="0" algn="r" rtl="1">
              <a:buNone/>
            </a:pPr>
            <a:r>
              <a:rPr lang="en-US" b="1" dirty="0">
                <a:cs typeface="B Nazanin" panose="00000400000000000000" pitchFamily="2" charset="-78"/>
              </a:rPr>
              <a:t>📌 </a:t>
            </a:r>
            <a:r>
              <a:rPr lang="fa-IR" b="1" dirty="0">
                <a:cs typeface="B Nazanin" panose="00000400000000000000" pitchFamily="2" charset="-78"/>
              </a:rPr>
              <a:t>نکته:</a:t>
            </a:r>
            <a:br>
              <a:rPr lang="fa-IR" b="1" dirty="0">
                <a:cs typeface="B Nazanin" panose="00000400000000000000" pitchFamily="2" charset="-78"/>
              </a:rPr>
            </a:br>
            <a:r>
              <a:rPr lang="fa-IR" b="1" dirty="0">
                <a:cs typeface="B Nazanin" panose="00000400000000000000" pitchFamily="2" charset="-78"/>
              </a:rPr>
              <a:t>تغییر مداوم قیمت، طرح، یا مکان باعث کاهش اعتماد و بی‌ثباتی برند می‌شود. ثبات ظاهری = ثبات ذهنی در مشتری.</a:t>
            </a:r>
          </a:p>
          <a:p>
            <a:pPr algn="r" rtl="1">
              <a:buFont typeface="+mj-lt"/>
              <a:buAutoNum type="arabicPeriod"/>
            </a:pPr>
            <a:endParaRPr lang="en-US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75878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>
                <a:cs typeface="B Nazanin" panose="00000400000000000000" pitchFamily="2" charset="-78"/>
              </a:rPr>
              <a:t>وفاداری مشتریان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 lnSpcReduction="10000"/>
          </a:bodyPr>
          <a:lstStyle/>
          <a:p>
            <a:pPr marL="0" indent="0" algn="r" rtl="1">
              <a:buNone/>
            </a:pPr>
            <a:r>
              <a:rPr lang="fa-IR" sz="2400" b="1" dirty="0">
                <a:cs typeface="B Nazanin" panose="00000400000000000000" pitchFamily="2" charset="-78"/>
              </a:rPr>
              <a:t>در بازار رقابتی ایران، نگه داشتن مشتری فعلی بسیار ارزشمندتر از جذب مشتری جدید است.</a:t>
            </a:r>
            <a:br>
              <a:rPr lang="fa-IR" sz="2400" b="1" dirty="0">
                <a:cs typeface="B Nazanin" panose="00000400000000000000" pitchFamily="2" charset="-78"/>
              </a:rPr>
            </a:br>
            <a:r>
              <a:rPr lang="fa-IR" sz="2400" b="1" dirty="0">
                <a:cs typeface="B Nazanin" panose="00000400000000000000" pitchFamily="2" charset="-78"/>
              </a:rPr>
              <a:t>هزینه جذب مشتری جدید تا ۵ برابر بیشتر از حفظ مشتری فعلی است.</a:t>
            </a:r>
          </a:p>
          <a:p>
            <a:pPr marL="0" indent="0" algn="r" rtl="1">
              <a:buNone/>
            </a:pPr>
            <a:r>
              <a:rPr lang="en-US" b="1" dirty="0">
                <a:cs typeface="B Nazanin" panose="00000400000000000000" pitchFamily="2" charset="-78"/>
              </a:rPr>
              <a:t>💎 </a:t>
            </a:r>
            <a:r>
              <a:rPr lang="fa-IR" b="1" dirty="0">
                <a:cs typeface="B Nazanin" panose="00000400000000000000" pitchFamily="2" charset="-78"/>
              </a:rPr>
              <a:t>روش‌های افزایش وفاداری:</a:t>
            </a:r>
          </a:p>
          <a:p>
            <a:pPr algn="r" rtl="1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باشگاه مشتریان (کارت یا اپلیکیشن امتیازدهی).</a:t>
            </a:r>
          </a:p>
          <a:p>
            <a:pPr algn="r" rtl="1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برنامه امتیازی: هر خرید امتیاز بگیرد و تخفیف ویژه بگیرد.</a:t>
            </a:r>
          </a:p>
          <a:p>
            <a:pPr algn="r" rtl="1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ارسال پیام تشکر یا هدیه تولد.</a:t>
            </a:r>
          </a:p>
          <a:p>
            <a:pPr algn="r" rtl="1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پشتیبانی پس از فروش.</a:t>
            </a:r>
          </a:p>
          <a:p>
            <a:pPr algn="r" rtl="1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گوش دادن به بازخوردها و اعمال آن‌ها.</a:t>
            </a:r>
          </a:p>
          <a:p>
            <a:pPr marL="0" indent="0" algn="r" rtl="1">
              <a:buNone/>
            </a:pPr>
            <a:r>
              <a:rPr lang="en-US" b="1" dirty="0">
                <a:cs typeface="B Nazanin" panose="00000400000000000000" pitchFamily="2" charset="-78"/>
              </a:rPr>
              <a:t>📌 </a:t>
            </a:r>
            <a:r>
              <a:rPr lang="fa-IR" b="1" dirty="0">
                <a:cs typeface="B Nazanin" panose="00000400000000000000" pitchFamily="2" charset="-78"/>
              </a:rPr>
              <a:t>نتیجه: مشتری وفادار خود به بهترین بازاریاب برند شما تبدیل می‌شود.</a:t>
            </a:r>
          </a:p>
          <a:p>
            <a:pPr algn="r" rtl="1">
              <a:buFont typeface="+mj-lt"/>
              <a:buAutoNum type="arabicPeriod"/>
            </a:pPr>
            <a:endParaRPr lang="en-US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631889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99</TotalTime>
  <Words>2180</Words>
  <Application>Microsoft Office PowerPoint</Application>
  <PresentationFormat>Widescreen</PresentationFormat>
  <Paragraphs>254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B Nazanin</vt:lpstr>
      <vt:lpstr>Century Gothic</vt:lpstr>
      <vt:lpstr>Wingdings</vt:lpstr>
      <vt:lpstr>Wingdings 3</vt:lpstr>
      <vt:lpstr>Ion Boardroom</vt:lpstr>
      <vt:lpstr>آموزش بازاریابی و تبلیغات برای کسب‌وکارهای کوچک در ایران</vt:lpstr>
      <vt:lpstr>۱. انتخاب رسانه تبلیغاتی مناسب</vt:lpstr>
      <vt:lpstr>PowerPoint Presentation</vt:lpstr>
      <vt:lpstr>چرا شبکه‌های اجتماعی مؤثرترین‌اند؟</vt:lpstr>
      <vt:lpstr>جذب مشتریان </vt:lpstr>
      <vt:lpstr>جلب اعتماد مشتری ایرانی</vt:lpstr>
      <vt:lpstr>معرفی محصول جدیددر ایران</vt:lpstr>
      <vt:lpstr>برندسازی برای کسب‌وکار کوچک</vt:lpstr>
      <vt:lpstr>وفاداری مشتریان</vt:lpstr>
      <vt:lpstr>تحلیل رقبا در ایران</vt:lpstr>
      <vt:lpstr>خلاصه</vt:lpstr>
      <vt:lpstr>گام اول: تعیین هدف تبلیغات</vt:lpstr>
      <vt:lpstr>گام دوم: شناخت دقیق مخاطب هدف</vt:lpstr>
      <vt:lpstr>گام سوم: انتخاب شبکه اجتماعی مناسب</vt:lpstr>
      <vt:lpstr>گام چهارم: طراحی محتوای تبلیغاتی جذاب</vt:lpstr>
      <vt:lpstr>گام پنجم: اجرای کمپین تبلیغاتی</vt:lpstr>
      <vt:lpstr>گام ششم: پاسخگویی و تعامل با مشتری</vt:lpstr>
      <vt:lpstr>گام هفتم: ارزیابی و بهینه‌سازی</vt:lpstr>
      <vt:lpstr>convention rate</vt:lpstr>
      <vt:lpstr>۱) رقابت شدید بین کسب‌وکارها</vt:lpstr>
      <vt:lpstr>۲) رفتار حساس مشتریان ایرانی</vt:lpstr>
      <vt:lpstr>PowerPoint Presentation</vt:lpstr>
      <vt:lpstr>یک معیار</vt:lpstr>
      <vt:lpstr>PowerPoint Presentation</vt:lpstr>
      <vt:lpstr>قیمت گذاری در بازار ایران</vt:lpstr>
      <vt:lpstr>استراتژی مکمل: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آموزش جامع بازاریابی و تبلیغات برای کسب‌وکارهای کوچک در ایران</dc:title>
  <dc:creator>danesh</dc:creator>
  <cp:lastModifiedBy>User</cp:lastModifiedBy>
  <cp:revision>14</cp:revision>
  <dcterms:created xsi:type="dcterms:W3CDTF">2025-11-03T14:07:15Z</dcterms:created>
  <dcterms:modified xsi:type="dcterms:W3CDTF">2025-11-04T05:39:25Z</dcterms:modified>
</cp:coreProperties>
</file>